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handoutMasterIdLst>
    <p:handoutMasterId r:id="rId18"/>
  </p:handoutMasterIdLst>
  <p:sldIdLst>
    <p:sldId id="271" r:id="rId6"/>
    <p:sldId id="316" r:id="rId7"/>
    <p:sldId id="1834" r:id="rId8"/>
    <p:sldId id="264" r:id="rId9"/>
    <p:sldId id="1658" r:id="rId10"/>
    <p:sldId id="1848" r:id="rId11"/>
    <p:sldId id="8719" r:id="rId12"/>
    <p:sldId id="268" r:id="rId13"/>
    <p:sldId id="1864" r:id="rId14"/>
    <p:sldId id="8718" r:id="rId15"/>
    <p:sldId id="8717" r:id="rId16"/>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599">
          <p15:clr>
            <a:srgbClr val="A4A3A4"/>
          </p15:clr>
        </p15:guide>
        <p15:guide id="4" pos="36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47F"/>
    <a:srgbClr val="CECECE"/>
    <a:srgbClr val="F9FF05"/>
    <a:srgbClr val="3E89A4"/>
    <a:srgbClr val="CDD200"/>
    <a:srgbClr val="E1F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33" autoAdjust="0"/>
  </p:normalViewPr>
  <p:slideViewPr>
    <p:cSldViewPr snapToGrid="0">
      <p:cViewPr varScale="1">
        <p:scale>
          <a:sx n="117" d="100"/>
          <a:sy n="117" d="100"/>
        </p:scale>
        <p:origin x="1434" y="96"/>
      </p:cViewPr>
      <p:guideLst>
        <p:guide orient="horz" pos="1620"/>
        <p:guide pos="2880"/>
        <p:guide orient="horz" pos="1599"/>
        <p:guide pos="36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CCA91C-0401-3E42-B13F-98F8D13CBA2D}" type="datetimeFigureOut">
              <a:rPr lang="sv-SE" smtClean="0"/>
              <a:t>2021-10-13</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36A3B8-DDC8-EB47-954C-1015D3CA7DBE}" type="slidenum">
              <a:rPr lang="sv-SE" smtClean="0"/>
              <a:t>‹#›</a:t>
            </a:fld>
            <a:endParaRPr lang="sv-SE"/>
          </a:p>
        </p:txBody>
      </p:sp>
    </p:spTree>
    <p:extLst>
      <p:ext uri="{BB962C8B-B14F-4D97-AF65-F5344CB8AC3E}">
        <p14:creationId xmlns:p14="http://schemas.microsoft.com/office/powerpoint/2010/main" val="2640865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28BF5-D6B6-EE4D-9D45-1FFBBDD3C6B6}" type="datetimeFigureOut">
              <a:rPr lang="sv-SE" smtClean="0"/>
              <a:t>2021-10-13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60D78-0732-444B-B0D5-1543BC9666EF}" type="slidenum">
              <a:rPr lang="sv-SE" smtClean="0"/>
              <a:t>‹#›</a:t>
            </a:fld>
            <a:endParaRPr lang="sv-SE"/>
          </a:p>
        </p:txBody>
      </p:sp>
    </p:spTree>
    <p:extLst>
      <p:ext uri="{BB962C8B-B14F-4D97-AF65-F5344CB8AC3E}">
        <p14:creationId xmlns:p14="http://schemas.microsoft.com/office/powerpoint/2010/main" val="4183794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 kommer sätta kraftsamlingen i sitt sammanhang, vi kommer prata om vad en cirkulär affärsmodell faktiskt är och ge några exempel på detta. Och vi vill visa er vad vi ringat in som viktigt att lägga fokus på de närmsta åren. </a:t>
            </a:r>
            <a:r>
              <a:rPr lang="sv-SE" sz="1800">
                <a:effectLst/>
                <a:latin typeface="Calibri" panose="020F0502020204030204" pitchFamily="34" charset="0"/>
                <a:ea typeface="Calibri" panose="020F0502020204030204" pitchFamily="34" charset="0"/>
                <a:cs typeface="Times New Roman" panose="02020603050405020304" pitchFamily="18" charset="0"/>
              </a:rPr>
              <a:t>Inför er diskussion vill vi gärna att ni funderar över vad ni tycker är viktigt att kraftsamlingen har uppnått om sisådär 3, 5 år?</a:t>
            </a:r>
          </a:p>
        </p:txBody>
      </p:sp>
      <p:sp>
        <p:nvSpPr>
          <p:cNvPr id="4" name="Platshållare för bildnummer 3"/>
          <p:cNvSpPr>
            <a:spLocks noGrp="1"/>
          </p:cNvSpPr>
          <p:nvPr>
            <p:ph type="sldNum" sz="quarter" idx="5"/>
          </p:nvPr>
        </p:nvSpPr>
        <p:spPr/>
        <p:txBody>
          <a:bodyPr/>
          <a:lstStyle/>
          <a:p>
            <a:fld id="{916B6113-CF52-4EB3-A91A-F0D9941D7FFB}" type="slidenum">
              <a:rPr lang="sv-SE" smtClean="0"/>
              <a:t>1</a:t>
            </a:fld>
            <a:endParaRPr lang="sv-SE"/>
          </a:p>
        </p:txBody>
      </p:sp>
    </p:spTree>
    <p:extLst>
      <p:ext uri="{BB962C8B-B14F-4D97-AF65-F5344CB8AC3E}">
        <p14:creationId xmlns:p14="http://schemas.microsoft.com/office/powerpoint/2010/main" val="347342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Syftet med kraftsamlingarna är att stärka arbetet inom en eller flera av de fyra långsiktiga prioriteringarna. En kraftsamling innebär att extra fokus läggs på stärkt samverkan och samordnat utvecklingsarbete för att accelerera takten och nå en ökad genomförandekraft i omställningen som består efter avslutad kraftsamling. </a:t>
            </a:r>
          </a:p>
          <a:p>
            <a:endParaRPr lang="sv-SE"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0" dirty="0"/>
              <a:t>På alla dessa områden behöves en mix av insatser inom </a:t>
            </a:r>
            <a:r>
              <a:rPr lang="sv-SE" b="1" dirty="0"/>
              <a:t>forskning och utveckling</a:t>
            </a:r>
            <a:r>
              <a:rPr lang="sv-SE" b="0" dirty="0"/>
              <a:t>, till exempel nya demonstrationer och piloter, utbildning av </a:t>
            </a:r>
            <a:r>
              <a:rPr lang="sv-SE" b="1" dirty="0"/>
              <a:t>kompetent arbetskraft</a:t>
            </a:r>
            <a:r>
              <a:rPr lang="sv-SE" b="0" dirty="0"/>
              <a:t>, </a:t>
            </a:r>
            <a:r>
              <a:rPr lang="sv-SE" b="1" dirty="0"/>
              <a:t>finansiella insatser </a:t>
            </a:r>
            <a:r>
              <a:rPr lang="sv-SE" b="0" dirty="0"/>
              <a:t>och </a:t>
            </a:r>
            <a:r>
              <a:rPr lang="sv-SE" b="1" dirty="0"/>
              <a:t>regelverk</a:t>
            </a:r>
            <a:r>
              <a:rPr lang="sv-SE" b="0" dirty="0"/>
              <a:t> som inte bromsar utan skyndar på utvecklingen. </a:t>
            </a:r>
            <a:r>
              <a:rPr lang="sv-SE" sz="1200" dirty="0"/>
              <a:t>Kan handla om finansiering, nationell och europeisk intressebevakning, benchmarking, samarbete med andra regioner, aktörssamverkan i Västra Götaland, kunskapsspridning…</a:t>
            </a:r>
          </a:p>
          <a:p>
            <a:endParaRPr lang="sv-SE" b="0" dirty="0"/>
          </a:p>
          <a:p>
            <a:r>
              <a:rPr lang="sv-SE" b="0" dirty="0"/>
              <a:t>Vi startar inte från noll. Det pågår redan väldigt mycket arbete i Västra Götaland på dessa områden. Under de närmaste åren ska vi öka takten i omställningen genom att systematiskt och samlat </a:t>
            </a:r>
            <a:r>
              <a:rPr lang="sv-SE" b="1" dirty="0"/>
              <a:t>sprida kunskap</a:t>
            </a:r>
            <a:r>
              <a:rPr lang="sv-SE" b="0" dirty="0"/>
              <a:t>, </a:t>
            </a:r>
            <a:r>
              <a:rPr lang="sv-SE" b="1" dirty="0"/>
              <a:t>identifiera och hantera flaskhalsar</a:t>
            </a:r>
            <a:r>
              <a:rPr lang="sv-SE" b="0" dirty="0"/>
              <a:t>, </a:t>
            </a:r>
            <a:r>
              <a:rPr lang="sv-SE" b="1" dirty="0"/>
              <a:t>ta nya initiativ </a:t>
            </a:r>
            <a:r>
              <a:rPr lang="sv-SE" b="0" dirty="0"/>
              <a:t>och </a:t>
            </a:r>
            <a:r>
              <a:rPr lang="sv-SE" b="1" dirty="0"/>
              <a:t>driva Västra Götalands intressen</a:t>
            </a:r>
            <a:r>
              <a:rPr lang="sv-SE" b="0" dirty="0"/>
              <a:t>. </a:t>
            </a:r>
            <a:endParaRPr lang="sv-SE" b="1" dirty="0"/>
          </a:p>
          <a:p>
            <a:endParaRPr lang="sv-SE" dirty="0"/>
          </a:p>
        </p:txBody>
      </p:sp>
      <p:sp>
        <p:nvSpPr>
          <p:cNvPr id="4" name="Platshållare för bildnummer 3"/>
          <p:cNvSpPr>
            <a:spLocks noGrp="1"/>
          </p:cNvSpPr>
          <p:nvPr>
            <p:ph type="sldNum" sz="quarter" idx="5"/>
          </p:nvPr>
        </p:nvSpPr>
        <p:spPr/>
        <p:txBody>
          <a:bodyPr/>
          <a:lstStyle/>
          <a:p>
            <a:fld id="{93B88BF1-2A49-9940-BF12-FF0DFE681826}" type="slidenum">
              <a:rPr lang="sv-SE" smtClean="0"/>
              <a:t>2</a:t>
            </a:fld>
            <a:endParaRPr lang="sv-SE"/>
          </a:p>
        </p:txBody>
      </p:sp>
    </p:spTree>
    <p:extLst>
      <p:ext uri="{BB962C8B-B14F-4D97-AF65-F5344CB8AC3E}">
        <p14:creationId xmlns:p14="http://schemas.microsoft.com/office/powerpoint/2010/main" val="233501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60D78-0732-444B-B0D5-1543BC9666EF}" type="slidenum">
              <a:rPr lang="sv-SE" smtClean="0"/>
              <a:t>4</a:t>
            </a:fld>
            <a:endParaRPr lang="sv-SE"/>
          </a:p>
        </p:txBody>
      </p:sp>
    </p:spTree>
    <p:extLst>
      <p:ext uri="{BB962C8B-B14F-4D97-AF65-F5344CB8AC3E}">
        <p14:creationId xmlns:p14="http://schemas.microsoft.com/office/powerpoint/2010/main" val="422835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 börjar med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Rave Review</a:t>
            </a:r>
            <a:r>
              <a:rPr lang="sv-SE" sz="1800" dirty="0">
                <a:effectLst/>
                <a:latin typeface="Calibri" panose="020F0502020204030204" pitchFamily="34" charset="0"/>
                <a:ea typeface="Calibri" panose="020F0502020204030204" pitchFamily="34" charset="0"/>
                <a:cs typeface="Times New Roman" panose="02020603050405020304" pitchFamily="18" charset="0"/>
              </a:rPr>
              <a:t> som på kort tid har gjort sig ett namn i modeindustrins finaste rum med flera internationella priser. De har till exempel vunnit Guccis pris i Paris.</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Det här är ett pop-</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up</a:t>
            </a:r>
            <a:r>
              <a:rPr lang="sv-SE" sz="1800" dirty="0">
                <a:effectLst/>
                <a:latin typeface="Calibri" panose="020F0502020204030204" pitchFamily="34" charset="0"/>
                <a:ea typeface="Calibri" panose="020F0502020204030204" pitchFamily="34" charset="0"/>
                <a:cs typeface="Times New Roman" panose="02020603050405020304" pitchFamily="18" charset="0"/>
              </a:rPr>
              <a:t>-företag som vuxit inom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Textile</a:t>
            </a:r>
            <a:r>
              <a:rPr lang="sv-SE" sz="1800" dirty="0">
                <a:effectLst/>
                <a:latin typeface="Calibri" panose="020F0502020204030204" pitchFamily="34" charset="0"/>
                <a:ea typeface="Calibri" panose="020F0502020204030204" pitchFamily="34" charset="0"/>
                <a:cs typeface="Times New Roman" panose="02020603050405020304" pitchFamily="18" charset="0"/>
              </a:rPr>
              <a:t> fashion center i Borås och de går direkt på det cirkulära. Genom att sy om gamla plagg, scarfs eller filtar skapar de nytt mode och visar att exklusivitet och återbruk faktiskt kan gå hand i hand.</a:t>
            </a:r>
          </a:p>
        </p:txBody>
      </p:sp>
      <p:sp>
        <p:nvSpPr>
          <p:cNvPr id="4" name="Platshållare för bildnummer 3"/>
          <p:cNvSpPr>
            <a:spLocks noGrp="1"/>
          </p:cNvSpPr>
          <p:nvPr>
            <p:ph type="sldNum" sz="quarter" idx="5"/>
          </p:nvPr>
        </p:nvSpPr>
        <p:spPr/>
        <p:txBody>
          <a:bodyPr/>
          <a:lstStyle/>
          <a:p>
            <a:fld id="{2E060D78-0732-444B-B0D5-1543BC9666EF}" type="slidenum">
              <a:rPr lang="sv-SE" smtClean="0"/>
              <a:t>5</a:t>
            </a:fld>
            <a:endParaRPr lang="sv-SE"/>
          </a:p>
        </p:txBody>
      </p:sp>
    </p:spTree>
    <p:extLst>
      <p:ext uri="{BB962C8B-B14F-4D97-AF65-F5344CB8AC3E}">
        <p14:creationId xmlns:p14="http://schemas.microsoft.com/office/powerpoint/2010/main" val="424372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Nästa exempel är från</a:t>
            </a:r>
            <a:r>
              <a:rPr lang="sv-SE" sz="1800" b="1" dirty="0">
                <a:effectLst/>
                <a:latin typeface="Calibri" panose="020F0502020204030204" pitchFamily="34" charset="0"/>
                <a:ea typeface="Calibri" panose="020F0502020204030204" pitchFamily="34" charset="0"/>
                <a:cs typeface="Times New Roman" panose="02020603050405020304" pitchFamily="18" charset="0"/>
              </a:rPr>
              <a:t> Husqvarna</a:t>
            </a:r>
            <a:r>
              <a:rPr lang="sv-SE" sz="1800" dirty="0">
                <a:effectLst/>
                <a:latin typeface="Calibri" panose="020F0502020204030204" pitchFamily="34" charset="0"/>
                <a:ea typeface="Calibri" panose="020F0502020204030204" pitchFamily="34" charset="0"/>
                <a:cs typeface="Times New Roman" panose="02020603050405020304" pitchFamily="18" charset="0"/>
              </a:rPr>
              <a:t> som ju är ett stort tillverkningsföretag. Nu utvecklar de nya företagslösningar. I det här exemplet hyr de ut verktyg via en app. Man bokar sitt verktyg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appen</a:t>
            </a:r>
            <a:r>
              <a:rPr lang="sv-SE" sz="1800" dirty="0">
                <a:effectLst/>
                <a:latin typeface="Calibri" panose="020F0502020204030204" pitchFamily="34" charset="0"/>
                <a:ea typeface="Calibri" panose="020F0502020204030204" pitchFamily="34" charset="0"/>
                <a:cs typeface="Times New Roman" panose="02020603050405020304" pitchFamily="18" charset="0"/>
              </a:rPr>
              <a:t>, hämtar ut det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verktygsboxar</a:t>
            </a:r>
            <a:r>
              <a:rPr lang="sv-SE" sz="1800" dirty="0">
                <a:effectLst/>
                <a:latin typeface="Calibri" panose="020F0502020204030204" pitchFamily="34" charset="0"/>
                <a:ea typeface="Calibri" panose="020F0502020204030204" pitchFamily="34" charset="0"/>
                <a:cs typeface="Times New Roman" panose="02020603050405020304" pitchFamily="18" charset="0"/>
              </a:rPr>
              <a:t>, som den ni ser på bilden, och betalar för den tid man har dem hemma. Mellan uthyrningsperioderna ses verktygen över av servicetekniker.</a:t>
            </a:r>
          </a:p>
          <a:p>
            <a:endParaRPr lang="sv-SE" dirty="0"/>
          </a:p>
        </p:txBody>
      </p:sp>
      <p:sp>
        <p:nvSpPr>
          <p:cNvPr id="4" name="Platshållare för bildnummer 3"/>
          <p:cNvSpPr>
            <a:spLocks noGrp="1"/>
          </p:cNvSpPr>
          <p:nvPr>
            <p:ph type="sldNum" sz="quarter" idx="5"/>
          </p:nvPr>
        </p:nvSpPr>
        <p:spPr/>
        <p:txBody>
          <a:bodyPr/>
          <a:lstStyle/>
          <a:p>
            <a:fld id="{2E060D78-0732-444B-B0D5-1543BC9666EF}" type="slidenum">
              <a:rPr lang="sv-SE" smtClean="0"/>
              <a:t>6</a:t>
            </a:fld>
            <a:endParaRPr lang="sv-SE"/>
          </a:p>
        </p:txBody>
      </p:sp>
    </p:spTree>
    <p:extLst>
      <p:ext uri="{BB962C8B-B14F-4D97-AF65-F5344CB8AC3E}">
        <p14:creationId xmlns:p14="http://schemas.microsoft.com/office/powerpoint/2010/main" val="367546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Vårt sista exempel handlar om tegel. Med modern teknologi finns det idag möjligheter att återanvända fasadtegel som rivits från gamla byggnader. Och detta är möjligt i stor skala.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Bruksspecialisten</a:t>
            </a:r>
            <a:r>
              <a:rPr lang="sv-SE" sz="1800" dirty="0">
                <a:effectLst/>
                <a:latin typeface="Calibri" panose="020F0502020204030204" pitchFamily="34" charset="0"/>
                <a:ea typeface="Calibri" panose="020F0502020204030204" pitchFamily="34" charset="0"/>
                <a:cs typeface="Times New Roman" panose="02020603050405020304" pitchFamily="18" charset="0"/>
              </a:rPr>
              <a:t> tar tillvara tegel ifrån byggnader som rivs, de rensar teglet och ser till att det blir ett nytt fasadtegel, som är CE-godkänt och med samma garantier som nyproducerat fasadtegel.</a:t>
            </a:r>
          </a:p>
          <a:p>
            <a:endParaRPr lang="sv-SE" dirty="0"/>
          </a:p>
        </p:txBody>
      </p:sp>
      <p:sp>
        <p:nvSpPr>
          <p:cNvPr id="4" name="Platshållare för bildnummer 3"/>
          <p:cNvSpPr>
            <a:spLocks noGrp="1"/>
          </p:cNvSpPr>
          <p:nvPr>
            <p:ph type="sldNum" sz="quarter" idx="5"/>
          </p:nvPr>
        </p:nvSpPr>
        <p:spPr/>
        <p:txBody>
          <a:bodyPr/>
          <a:lstStyle/>
          <a:p>
            <a:fld id="{2E060D78-0732-444B-B0D5-1543BC9666EF}" type="slidenum">
              <a:rPr lang="sv-SE" smtClean="0"/>
              <a:t>7</a:t>
            </a:fld>
            <a:endParaRPr lang="sv-SE"/>
          </a:p>
        </p:txBody>
      </p:sp>
    </p:spTree>
    <p:extLst>
      <p:ext uri="{BB962C8B-B14F-4D97-AF65-F5344CB8AC3E}">
        <p14:creationId xmlns:p14="http://schemas.microsoft.com/office/powerpoint/2010/main" val="326851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E060D78-0732-444B-B0D5-1543BC9666EF}" type="slidenum">
              <a:rPr lang="sv-SE" smtClean="0"/>
              <a:t>8</a:t>
            </a:fld>
            <a:endParaRPr lang="sv-SE"/>
          </a:p>
        </p:txBody>
      </p:sp>
    </p:spTree>
    <p:extLst>
      <p:ext uri="{BB962C8B-B14F-4D97-AF65-F5344CB8AC3E}">
        <p14:creationId xmlns:p14="http://schemas.microsoft.com/office/powerpoint/2010/main" val="175361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cs typeface="Calibri"/>
              </a:rPr>
              <a:t>Kraftsamla i främjandesystemet </a:t>
            </a:r>
          </a:p>
          <a:p>
            <a:r>
              <a:rPr lang="sv-SE">
                <a:cs typeface="Calibri"/>
              </a:rPr>
              <a:t>- kunskapspåfyllning </a:t>
            </a:r>
          </a:p>
          <a:p>
            <a:r>
              <a:rPr lang="sv-SE">
                <a:cs typeface="Calibri"/>
              </a:rPr>
              <a:t>- innovation - ställa om från linjär till cirkulär </a:t>
            </a:r>
          </a:p>
          <a:p>
            <a:endParaRPr lang="sv-SE">
              <a:cs typeface="Calibri"/>
            </a:endParaRPr>
          </a:p>
          <a:p>
            <a:r>
              <a:rPr lang="sv-SE" b="1">
                <a:cs typeface="Calibri"/>
              </a:rPr>
              <a:t>Stötta SME i omställning </a:t>
            </a:r>
          </a:p>
          <a:p>
            <a:r>
              <a:rPr lang="sv-SE">
                <a:cs typeface="Calibri"/>
              </a:rPr>
              <a:t>- nya insikter</a:t>
            </a:r>
          </a:p>
          <a:p>
            <a:r>
              <a:rPr lang="sv-SE">
                <a:cs typeface="Calibri"/>
              </a:rPr>
              <a:t>- verksamhetsutveckling</a:t>
            </a:r>
          </a:p>
          <a:p>
            <a:endParaRPr lang="sv-SE">
              <a:cs typeface="Calibri"/>
            </a:endParaRPr>
          </a:p>
          <a:p>
            <a:r>
              <a:rPr lang="sv-SE" b="1">
                <a:cs typeface="Calibri"/>
              </a:rPr>
              <a:t>Vidareutvecklare befintliga satsningar </a:t>
            </a:r>
          </a:p>
          <a:p>
            <a:r>
              <a:rPr lang="sv-SE">
                <a:cs typeface="Calibri"/>
              </a:rPr>
              <a:t>- </a:t>
            </a:r>
            <a:r>
              <a:rPr lang="sv-SE" err="1">
                <a:cs typeface="Calibri"/>
              </a:rPr>
              <a:t>Circular</a:t>
            </a:r>
            <a:r>
              <a:rPr lang="sv-SE">
                <a:cs typeface="Calibri"/>
              </a:rPr>
              <a:t> </a:t>
            </a:r>
            <a:r>
              <a:rPr lang="sv-SE" err="1">
                <a:cs typeface="Calibri"/>
              </a:rPr>
              <a:t>hubs</a:t>
            </a:r>
            <a:r>
              <a:rPr lang="sv-SE">
                <a:cs typeface="Calibri"/>
              </a:rPr>
              <a:t> region </a:t>
            </a:r>
          </a:p>
          <a:p>
            <a:r>
              <a:rPr lang="sv-SE">
                <a:cs typeface="Calibri"/>
              </a:rPr>
              <a:t>- Fokus på affärscoaching </a:t>
            </a:r>
          </a:p>
          <a:p>
            <a:endParaRPr lang="sv-SE">
              <a:cs typeface="Calibri"/>
            </a:endParaRPr>
          </a:p>
          <a:p>
            <a:r>
              <a:rPr lang="sv-SE" b="1">
                <a:cs typeface="Calibri"/>
              </a:rPr>
              <a:t>Utvecklingsresa </a:t>
            </a:r>
          </a:p>
          <a:p>
            <a:r>
              <a:rPr lang="sv-SE">
                <a:cs typeface="Calibri"/>
              </a:rPr>
              <a:t>- För dialoger med aktörer </a:t>
            </a:r>
          </a:p>
          <a:p>
            <a:r>
              <a:rPr lang="sv-SE">
                <a:cs typeface="Calibri"/>
              </a:rPr>
              <a:t>- Inventering av resurser </a:t>
            </a:r>
          </a:p>
          <a:p>
            <a:endParaRPr lang="sv-SE">
              <a:cs typeface="Calibri"/>
            </a:endParaRPr>
          </a:p>
          <a:p>
            <a:endParaRPr lang="sv-SE">
              <a:cs typeface="Calibri"/>
            </a:endParaRPr>
          </a:p>
        </p:txBody>
      </p:sp>
      <p:sp>
        <p:nvSpPr>
          <p:cNvPr id="4" name="Platshållare för bildnummer 3"/>
          <p:cNvSpPr>
            <a:spLocks noGrp="1"/>
          </p:cNvSpPr>
          <p:nvPr>
            <p:ph type="sldNum" sz="quarter" idx="5"/>
          </p:nvPr>
        </p:nvSpPr>
        <p:spPr/>
        <p:txBody>
          <a:bodyPr/>
          <a:lstStyle/>
          <a:p>
            <a:fld id="{2E060D78-0732-444B-B0D5-1543BC9666EF}" type="slidenum">
              <a:rPr lang="sv-SE" smtClean="0"/>
              <a:t>9</a:t>
            </a:fld>
            <a:endParaRPr lang="sv-SE"/>
          </a:p>
        </p:txBody>
      </p:sp>
    </p:spTree>
    <p:extLst>
      <p:ext uri="{BB962C8B-B14F-4D97-AF65-F5344CB8AC3E}">
        <p14:creationId xmlns:p14="http://schemas.microsoft.com/office/powerpoint/2010/main" val="3086381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I projektet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Cirkulära kommuner</a:t>
            </a:r>
            <a:r>
              <a:rPr lang="sv-SE" sz="1800" dirty="0">
                <a:effectLst/>
                <a:latin typeface="Calibri" panose="020F0502020204030204" pitchFamily="34" charset="0"/>
                <a:ea typeface="Calibri" panose="020F0502020204030204" pitchFamily="34" charset="0"/>
                <a:cs typeface="Times New Roman" panose="02020603050405020304" pitchFamily="18" charset="0"/>
              </a:rPr>
              <a:t> utvecklar kommunerna gemensam kompetens kring cirkulära möbler och arbetskläder. Det är fokus på inköp och uppdatering,  men även innovationer.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VGR bjuder in till cirkulärt system för möbler</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Företagsträff kring cirkulära arbetskläder</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Kommunernas klimatlöften i Klimat 2030</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2E060D78-0732-444B-B0D5-1543BC9666EF}" type="slidenum">
              <a:rPr lang="sv-SE" smtClean="0"/>
              <a:t>10</a:t>
            </a:fld>
            <a:endParaRPr lang="sv-SE"/>
          </a:p>
        </p:txBody>
      </p:sp>
    </p:spTree>
    <p:extLst>
      <p:ext uri="{BB962C8B-B14F-4D97-AF65-F5344CB8AC3E}">
        <p14:creationId xmlns:p14="http://schemas.microsoft.com/office/powerpoint/2010/main" val="885236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ul/Dekor_ppt_start_1_gul.pn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ul/Dekor_ppt_undersidor_gul.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ul/Dekor_ppt_undersidor_gul.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ul/Dekor_ppt_start_4_gul.png"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ul/Dekor_ppt_start_5_gul.png" TargetMode="Externa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ul/Dekor_ppt_start_6_gul.png" TargetMode="External"/><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ul/Dekor_ppt_undersidor_gul.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ul/Dekor_ppt_undersidor_gul.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_Alt 1">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0"/>
            <a:ext cx="9144000" cy="3725863"/>
          </a:xfrm>
          <a:noFill/>
        </p:spPr>
        <p:txBody>
          <a:bodyPr>
            <a:noAutofit/>
          </a:bodyPr>
          <a:lstStyle>
            <a:lvl1pPr marL="0" indent="0">
              <a:buFontTx/>
              <a:buNone/>
              <a:defRPr/>
            </a:lvl1pPr>
          </a:lstStyle>
          <a:p>
            <a:r>
              <a:rPr lang="sv-SE"/>
              <a:t>Klicka på ikonen för att lägga till en bild</a:t>
            </a:r>
          </a:p>
        </p:txBody>
      </p:sp>
      <p:pic>
        <p:nvPicPr>
          <p:cNvPr id="10"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3726152"/>
            <a:ext cx="9147600" cy="143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804025" y="4441177"/>
            <a:ext cx="1782763" cy="361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ctrTitle" hasCustomPrompt="1"/>
          </p:nvPr>
        </p:nvSpPr>
        <p:spPr>
          <a:xfrm>
            <a:off x="539999" y="4017600"/>
            <a:ext cx="6051126" cy="856800"/>
          </a:xfrm>
        </p:spPr>
        <p:txBody>
          <a:bodyPr lIns="0" tIns="0" rIns="0" bIns="0" anchor="ctr" anchorCtr="0"/>
          <a:lstStyle>
            <a:lvl1pPr algn="l">
              <a:defRPr sz="4000" baseline="0">
                <a:solidFill>
                  <a:schemeClr val="tx1"/>
                </a:solidFill>
              </a:defRPr>
            </a:lvl1pPr>
          </a:lstStyle>
          <a:p>
            <a:r>
              <a:rPr lang="sv-SE"/>
              <a:t>Klicka här för att lägga till rubrik</a:t>
            </a:r>
          </a:p>
        </p:txBody>
      </p:sp>
    </p:spTree>
    <p:extLst>
      <p:ext uri="{BB962C8B-B14F-4D97-AF65-F5344CB8AC3E}">
        <p14:creationId xmlns:p14="http://schemas.microsoft.com/office/powerpoint/2010/main" val="282120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532800" y="720000"/>
            <a:ext cx="5279038" cy="1036800"/>
          </a:xfrm>
        </p:spPr>
        <p:txBody>
          <a:bodyPr/>
          <a:lstStyle/>
          <a:p>
            <a:r>
              <a:rPr lang="sv-SE"/>
              <a:t>Klicka här för att ändra format</a:t>
            </a:r>
          </a:p>
        </p:txBody>
      </p:sp>
      <p:sp>
        <p:nvSpPr>
          <p:cNvPr id="3" name="Platshållare för innehåll 2"/>
          <p:cNvSpPr>
            <a:spLocks noGrp="1"/>
          </p:cNvSpPr>
          <p:nvPr>
            <p:ph idx="1"/>
          </p:nvPr>
        </p:nvSpPr>
        <p:spPr>
          <a:xfrm>
            <a:off x="532800" y="1800000"/>
            <a:ext cx="5279038" cy="27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6156000" y="331200"/>
            <a:ext cx="2988000" cy="2016000"/>
          </a:xfrm>
        </p:spPr>
        <p:txBody>
          <a:bodyPr/>
          <a:lstStyle>
            <a:lvl1pPr marL="0" indent="0">
              <a:buFontTx/>
              <a:buNone/>
              <a:defRPr/>
            </a:lvl1pPr>
          </a:lstStyle>
          <a:p>
            <a:r>
              <a:rPr lang="sv-SE"/>
              <a:t>Klicka på ikonen för att lägga till en bild</a:t>
            </a:r>
          </a:p>
        </p:txBody>
      </p:sp>
      <p:sp>
        <p:nvSpPr>
          <p:cNvPr id="10" name="Platshållare för bild 7"/>
          <p:cNvSpPr>
            <a:spLocks noGrp="1"/>
          </p:cNvSpPr>
          <p:nvPr>
            <p:ph type="pic" sz="quarter" idx="14"/>
          </p:nvPr>
        </p:nvSpPr>
        <p:spPr>
          <a:xfrm>
            <a:off x="6156000" y="2498362"/>
            <a:ext cx="2988000" cy="2016000"/>
          </a:xfrm>
        </p:spPr>
        <p:txBody>
          <a:bodyPr/>
          <a:lstStyle>
            <a:lvl1pPr marL="0" indent="0">
              <a:buFontTx/>
              <a:buNone/>
              <a:defRPr/>
            </a:lvl1pPr>
          </a:lstStyle>
          <a:p>
            <a:r>
              <a:rPr lang="sv-SE"/>
              <a:t>Klicka på ikonen för att lägga till en bild</a:t>
            </a:r>
          </a:p>
        </p:txBody>
      </p:sp>
      <p:pic>
        <p:nvPicPr>
          <p:cNvPr id="11"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4969960"/>
            <a:ext cx="9144000" cy="176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Platshållare för datum 3"/>
          <p:cNvSpPr>
            <a:spLocks noGrp="1"/>
          </p:cNvSpPr>
          <p:nvPr>
            <p:ph type="dt" sz="half" idx="2"/>
          </p:nvPr>
        </p:nvSpPr>
        <p:spPr>
          <a:xfrm>
            <a:off x="488175" y="4643360"/>
            <a:ext cx="1221679" cy="274637"/>
          </a:xfrm>
          <a:prstGeom prst="rect">
            <a:avLst/>
          </a:prstGeom>
        </p:spPr>
        <p:txBody>
          <a:bodyPr vert="horz" lIns="91440" tIns="45720" rIns="91440" bIns="45720" rtlCol="0" anchor="ctr"/>
          <a:lstStyle>
            <a:lvl1pPr algn="l">
              <a:defRPr sz="1200">
                <a:solidFill>
                  <a:srgbClr val="000000"/>
                </a:solidFill>
              </a:defRPr>
            </a:lvl1pPr>
          </a:lstStyle>
          <a:p>
            <a:fld id="{E82650AE-06A9-2D4E-84FA-95DA3038D778}" type="datetime1">
              <a:rPr lang="sv-SE" smtClean="0"/>
              <a:pPr/>
              <a:t>2021-10-13</a:t>
            </a:fld>
            <a:endParaRPr lang="sv-SE"/>
          </a:p>
        </p:txBody>
      </p:sp>
      <p:sp>
        <p:nvSpPr>
          <p:cNvPr id="13" name="Platshållare för sidfot 4"/>
          <p:cNvSpPr>
            <a:spLocks noGrp="1"/>
          </p:cNvSpPr>
          <p:nvPr>
            <p:ph type="ftr" sz="quarter" idx="3"/>
          </p:nvPr>
        </p:nvSpPr>
        <p:spPr>
          <a:xfrm>
            <a:off x="1740829" y="4643360"/>
            <a:ext cx="4466683" cy="274637"/>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2544853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datum 3"/>
          <p:cNvSpPr>
            <a:spLocks noGrp="1"/>
          </p:cNvSpPr>
          <p:nvPr>
            <p:ph type="dt" sz="half" idx="2"/>
          </p:nvPr>
        </p:nvSpPr>
        <p:spPr>
          <a:xfrm>
            <a:off x="488175" y="4643360"/>
            <a:ext cx="1221679" cy="274637"/>
          </a:xfrm>
          <a:prstGeom prst="rect">
            <a:avLst/>
          </a:prstGeom>
        </p:spPr>
        <p:txBody>
          <a:bodyPr vert="horz" lIns="91440" tIns="45720" rIns="91440" bIns="45720" rtlCol="0" anchor="ctr"/>
          <a:lstStyle>
            <a:lvl1pPr algn="l">
              <a:defRPr sz="1200">
                <a:solidFill>
                  <a:srgbClr val="000000"/>
                </a:solidFill>
              </a:defRPr>
            </a:lvl1pPr>
          </a:lstStyle>
          <a:p>
            <a:fld id="{E82650AE-06A9-2D4E-84FA-95DA3038D778}" type="datetime1">
              <a:rPr lang="sv-SE" smtClean="0"/>
              <a:pPr/>
              <a:t>2021-10-13</a:t>
            </a:fld>
            <a:endParaRPr lang="sv-SE"/>
          </a:p>
        </p:txBody>
      </p:sp>
      <p:sp>
        <p:nvSpPr>
          <p:cNvPr id="7" name="Platshållare för sidfot 4"/>
          <p:cNvSpPr>
            <a:spLocks noGrp="1"/>
          </p:cNvSpPr>
          <p:nvPr>
            <p:ph type="ftr" sz="quarter" idx="3"/>
          </p:nvPr>
        </p:nvSpPr>
        <p:spPr>
          <a:xfrm>
            <a:off x="1740829" y="4643360"/>
            <a:ext cx="4466683" cy="274637"/>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324419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1342" y="4965701"/>
            <a:ext cx="9141316" cy="176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Platshållare för innehåll 2"/>
          <p:cNvSpPr>
            <a:spLocks noGrp="1"/>
          </p:cNvSpPr>
          <p:nvPr>
            <p:ph idx="1"/>
          </p:nvPr>
        </p:nvSpPr>
        <p:spPr>
          <a:xfrm>
            <a:off x="0" y="0"/>
            <a:ext cx="9144000" cy="4968488"/>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703932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ningsbild">
    <p:spTree>
      <p:nvGrpSpPr>
        <p:cNvPr id="1" name=""/>
        <p:cNvGrpSpPr/>
        <p:nvPr/>
      </p:nvGrpSpPr>
      <p:grpSpPr>
        <a:xfrm>
          <a:off x="0" y="0"/>
          <a:ext cx="0" cy="0"/>
          <a:chOff x="0" y="0"/>
          <a:chExt cx="0" cy="0"/>
        </a:xfrm>
      </p:grpSpPr>
      <p:pic>
        <p:nvPicPr>
          <p:cNvPr id="5" name="Platshållare för innehåll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2948183"/>
            <a:ext cx="3962400" cy="802170"/>
          </a:xfrm>
          <a:prstGeom prst="rect">
            <a:avLst/>
          </a:prstGeom>
        </p:spPr>
      </p:pic>
      <p:sp>
        <p:nvSpPr>
          <p:cNvPr id="6" name="Rubrik 5"/>
          <p:cNvSpPr>
            <a:spLocks noGrp="1"/>
          </p:cNvSpPr>
          <p:nvPr>
            <p:ph type="title"/>
          </p:nvPr>
        </p:nvSpPr>
        <p:spPr>
          <a:xfrm>
            <a:off x="427463" y="1748700"/>
            <a:ext cx="8289074" cy="1036800"/>
          </a:xfrm>
        </p:spPr>
        <p:txBody>
          <a:bodyPr/>
          <a:lstStyle>
            <a:lvl1pPr algn="ctr">
              <a:defRPr/>
            </a:lvl1pPr>
          </a:lstStyle>
          <a:p>
            <a:r>
              <a:rPr lang="sv-SE"/>
              <a:t>Klicka här för att ändra format</a:t>
            </a:r>
          </a:p>
        </p:txBody>
      </p:sp>
    </p:spTree>
    <p:extLst>
      <p:ext uri="{BB962C8B-B14F-4D97-AF65-F5344CB8AC3E}">
        <p14:creationId xmlns:p14="http://schemas.microsoft.com/office/powerpoint/2010/main" val="397208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US-modell">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360B9BB-1256-9445-B282-4CC44853ED11}"/>
              </a:ext>
            </a:extLst>
          </p:cNvPr>
          <p:cNvPicPr>
            <a:picLocks noChangeAspect="1"/>
          </p:cNvPicPr>
          <p:nvPr userDrawn="1"/>
        </p:nvPicPr>
        <p:blipFill>
          <a:blip r:embed="rId2"/>
          <a:stretch>
            <a:fillRect/>
          </a:stretch>
        </p:blipFill>
        <p:spPr>
          <a:xfrm>
            <a:off x="279400" y="322087"/>
            <a:ext cx="8585200" cy="4499325"/>
          </a:xfrm>
          <a:prstGeom prst="rect">
            <a:avLst/>
          </a:prstGeom>
        </p:spPr>
      </p:pic>
    </p:spTree>
    <p:extLst>
      <p:ext uri="{BB962C8B-B14F-4D97-AF65-F5344CB8AC3E}">
        <p14:creationId xmlns:p14="http://schemas.microsoft.com/office/powerpoint/2010/main" val="198136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_Alt 2">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9144000" cy="4968000"/>
          </a:xfrm>
          <a:noFill/>
        </p:spPr>
        <p:txBody>
          <a:bodyPr>
            <a:noAutofit/>
          </a:bodyPr>
          <a:lstStyle>
            <a:lvl1pPr marL="0" indent="0">
              <a:buFontTx/>
              <a:buNone/>
              <a:defRPr/>
            </a:lvl1pPr>
          </a:lstStyle>
          <a:p>
            <a:r>
              <a:rPr lang="sv-SE"/>
              <a:t>Klicka på ikonen för att lägga till en bild</a:t>
            </a:r>
          </a:p>
        </p:txBody>
      </p:sp>
      <p:sp>
        <p:nvSpPr>
          <p:cNvPr id="9" name="Rubrik 1"/>
          <p:cNvSpPr>
            <a:spLocks noGrp="1"/>
          </p:cNvSpPr>
          <p:nvPr>
            <p:ph type="ctrTitle" hasCustomPrompt="1"/>
          </p:nvPr>
        </p:nvSpPr>
        <p:spPr>
          <a:xfrm>
            <a:off x="590400" y="788400"/>
            <a:ext cx="8229600" cy="856800"/>
          </a:xfrm>
        </p:spPr>
        <p:txBody>
          <a:bodyPr lIns="0" tIns="0" rIns="0" bIns="0" anchor="ctr" anchorCtr="0"/>
          <a:lstStyle>
            <a:lvl1pPr algn="l">
              <a:defRPr sz="4000" baseline="0"/>
            </a:lvl1pPr>
          </a:lstStyle>
          <a:p>
            <a:r>
              <a:rPr lang="sv-SE"/>
              <a:t>Välj vit eller svart text för kontrast</a:t>
            </a:r>
          </a:p>
        </p:txBody>
      </p:sp>
      <p:sp>
        <p:nvSpPr>
          <p:cNvPr id="6" name="Platshållare för text 6"/>
          <p:cNvSpPr>
            <a:spLocks noGrp="1"/>
          </p:cNvSpPr>
          <p:nvPr>
            <p:ph type="body" sz="quarter" idx="14" hasCustomPrompt="1"/>
          </p:nvPr>
        </p:nvSpPr>
        <p:spPr>
          <a:xfrm>
            <a:off x="6804000" y="4438800"/>
            <a:ext cx="1782000" cy="363600"/>
          </a:xfrm>
          <a:blipFill>
            <a:blip r:embed="rId2"/>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420690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_Alt 3">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525"/>
            <a:ext cx="9147600" cy="5147049"/>
          </a:xfrm>
          <a:prstGeom prst="rect">
            <a:avLst/>
          </a:prstGeom>
        </p:spPr>
      </p:pic>
      <p:sp>
        <p:nvSpPr>
          <p:cNvPr id="2" name="Rubrik 1"/>
          <p:cNvSpPr>
            <a:spLocks noGrp="1"/>
          </p:cNvSpPr>
          <p:nvPr>
            <p:ph type="ctrTitle" hasCustomPrompt="1"/>
          </p:nvPr>
        </p:nvSpPr>
        <p:spPr>
          <a:xfrm>
            <a:off x="539999" y="3222000"/>
            <a:ext cx="8094885" cy="1008000"/>
          </a:xfrm>
        </p:spPr>
        <p:txBody>
          <a:bodyPr lIns="0" tIns="0" rIns="0" bIns="0" anchor="ctr" anchorCtr="0"/>
          <a:lstStyle>
            <a:lvl1pPr algn="l">
              <a:defRPr sz="4000" baseline="0">
                <a:solidFill>
                  <a:schemeClr val="tx1"/>
                </a:solidFill>
              </a:defRPr>
            </a:lvl1pPr>
          </a:lstStyle>
          <a:p>
            <a:r>
              <a:rPr lang="sv-SE"/>
              <a:t>Klicka här för att lägga till rubrik</a:t>
            </a:r>
          </a:p>
        </p:txBody>
      </p:sp>
      <p:sp>
        <p:nvSpPr>
          <p:cNvPr id="10" name="Platshållare för bild 9"/>
          <p:cNvSpPr>
            <a:spLocks noGrp="1"/>
          </p:cNvSpPr>
          <p:nvPr>
            <p:ph type="pic" sz="quarter" idx="15"/>
          </p:nvPr>
        </p:nvSpPr>
        <p:spPr>
          <a:xfrm>
            <a:off x="-2" y="1371114"/>
            <a:ext cx="9144000" cy="1584000"/>
          </a:xfrm>
        </p:spPr>
        <p:txBody>
          <a:bodyPr/>
          <a:lstStyle>
            <a:lvl1pPr marL="0" indent="0">
              <a:buFontTx/>
              <a:buNone/>
              <a:defRPr/>
            </a:lvl1pPr>
          </a:lstStyle>
          <a:p>
            <a:r>
              <a:rPr lang="sv-SE"/>
              <a:t>Klicka på ikonen för att lägga till en bild</a:t>
            </a:r>
          </a:p>
        </p:txBody>
      </p:sp>
      <p:pic>
        <p:nvPicPr>
          <p:cNvPr id="11"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979205" y="4441177"/>
            <a:ext cx="1782763" cy="361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2125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bild_Alt 4">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374960"/>
            <a:ext cx="9147600" cy="2423723"/>
          </a:xfrm>
          <a:prstGeom prst="rect">
            <a:avLst/>
          </a:prstGeom>
        </p:spPr>
      </p:pic>
      <p:sp>
        <p:nvSpPr>
          <p:cNvPr id="2" name="Rubrik 1"/>
          <p:cNvSpPr>
            <a:spLocks noGrp="1"/>
          </p:cNvSpPr>
          <p:nvPr>
            <p:ph type="ctrTitle" hasCustomPrompt="1"/>
          </p:nvPr>
        </p:nvSpPr>
        <p:spPr>
          <a:xfrm>
            <a:off x="628650" y="1915628"/>
            <a:ext cx="8188713" cy="1152000"/>
          </a:xfrm>
        </p:spPr>
        <p:txBody>
          <a:bodyPr lIns="0" tIns="0" rIns="0" bIns="0" anchor="ctr" anchorCtr="0"/>
          <a:lstStyle>
            <a:lvl1pPr algn="l">
              <a:defRPr sz="4000" baseline="0">
                <a:solidFill>
                  <a:schemeClr val="tx1"/>
                </a:solidFill>
              </a:defRPr>
            </a:lvl1pPr>
          </a:lstStyle>
          <a:p>
            <a:r>
              <a:rPr lang="sv-SE"/>
              <a:t>Klicka här för att lägga till rubrik</a:t>
            </a:r>
          </a:p>
        </p:txBody>
      </p:sp>
      <p:pic>
        <p:nvPicPr>
          <p:cNvPr id="5"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989879" y="3226934"/>
            <a:ext cx="1782763" cy="361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7831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rtbild_Alt 5">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3123188"/>
            <a:ext cx="9179296" cy="555223"/>
          </a:xfrm>
          <a:prstGeom prst="rect">
            <a:avLst/>
          </a:prstGeom>
        </p:spPr>
      </p:pic>
      <p:sp>
        <p:nvSpPr>
          <p:cNvPr id="8" name="Platshållare för bild 9"/>
          <p:cNvSpPr>
            <a:spLocks noGrp="1"/>
          </p:cNvSpPr>
          <p:nvPr>
            <p:ph type="pic" sz="quarter" idx="15"/>
          </p:nvPr>
        </p:nvSpPr>
        <p:spPr>
          <a:xfrm>
            <a:off x="0" y="1371114"/>
            <a:ext cx="2916000" cy="1584000"/>
          </a:xfrm>
        </p:spPr>
        <p:txBody>
          <a:bodyPr/>
          <a:lstStyle>
            <a:lvl1pPr marL="0" indent="0">
              <a:buFontTx/>
              <a:buNone/>
              <a:defRPr/>
            </a:lvl1pPr>
          </a:lstStyle>
          <a:p>
            <a:r>
              <a:rPr lang="sv-SE"/>
              <a:t>Klicka på ikonen för att lägga till en bild</a:t>
            </a:r>
          </a:p>
        </p:txBody>
      </p:sp>
      <p:sp>
        <p:nvSpPr>
          <p:cNvPr id="9" name="Platshållare för bild 9"/>
          <p:cNvSpPr>
            <a:spLocks noGrp="1"/>
          </p:cNvSpPr>
          <p:nvPr>
            <p:ph type="pic" sz="quarter" idx="16"/>
          </p:nvPr>
        </p:nvSpPr>
        <p:spPr>
          <a:xfrm>
            <a:off x="3114000" y="1371114"/>
            <a:ext cx="2916000" cy="1584000"/>
          </a:xfrm>
        </p:spPr>
        <p:txBody>
          <a:bodyPr/>
          <a:lstStyle>
            <a:lvl1pPr marL="0" indent="0">
              <a:buFontTx/>
              <a:buNone/>
              <a:defRPr/>
            </a:lvl1pPr>
          </a:lstStyle>
          <a:p>
            <a:r>
              <a:rPr lang="sv-SE"/>
              <a:t>Klicka på ikonen för att lägga till en bild</a:t>
            </a:r>
          </a:p>
        </p:txBody>
      </p:sp>
      <p:sp>
        <p:nvSpPr>
          <p:cNvPr id="10" name="Platshållare för bild 9"/>
          <p:cNvSpPr>
            <a:spLocks noGrp="1"/>
          </p:cNvSpPr>
          <p:nvPr>
            <p:ph type="pic" sz="quarter" idx="17"/>
          </p:nvPr>
        </p:nvSpPr>
        <p:spPr>
          <a:xfrm>
            <a:off x="6228000" y="1371114"/>
            <a:ext cx="2916000" cy="1584000"/>
          </a:xfrm>
        </p:spPr>
        <p:txBody>
          <a:bodyPr/>
          <a:lstStyle>
            <a:lvl1pPr marL="0" indent="0">
              <a:buFontTx/>
              <a:buNone/>
              <a:defRPr/>
            </a:lvl1pPr>
          </a:lstStyle>
          <a:p>
            <a:r>
              <a:rPr lang="sv-SE"/>
              <a:t>Klicka på ikonen för att lägga till en bild</a:t>
            </a:r>
          </a:p>
        </p:txBody>
      </p:sp>
      <p:sp>
        <p:nvSpPr>
          <p:cNvPr id="11" name="Rubrik 1"/>
          <p:cNvSpPr>
            <a:spLocks noGrp="1"/>
          </p:cNvSpPr>
          <p:nvPr>
            <p:ph type="ctrTitle" hasCustomPrompt="1"/>
          </p:nvPr>
        </p:nvSpPr>
        <p:spPr>
          <a:xfrm>
            <a:off x="534260" y="3166552"/>
            <a:ext cx="6275839" cy="626445"/>
          </a:xfrm>
        </p:spPr>
        <p:txBody>
          <a:bodyPr lIns="0" tIns="0" rIns="0" bIns="0" anchor="t" anchorCtr="0">
            <a:normAutofit/>
          </a:bodyPr>
          <a:lstStyle>
            <a:lvl1pPr algn="l">
              <a:defRPr sz="3200" baseline="0">
                <a:solidFill>
                  <a:schemeClr val="tx1"/>
                </a:solidFill>
              </a:defRPr>
            </a:lvl1pPr>
          </a:lstStyle>
          <a:p>
            <a:r>
              <a:rPr lang="sv-SE"/>
              <a:t>Klicka här för att lägga till rubrik</a:t>
            </a:r>
          </a:p>
        </p:txBody>
      </p:sp>
      <p:pic>
        <p:nvPicPr>
          <p:cNvPr id="12"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096728" y="3233129"/>
            <a:ext cx="1782763" cy="361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126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3"/>
          <p:cNvSpPr>
            <a:spLocks noGrp="1"/>
          </p:cNvSpPr>
          <p:nvPr>
            <p:ph type="dt" sz="half" idx="2"/>
          </p:nvPr>
        </p:nvSpPr>
        <p:spPr>
          <a:xfrm>
            <a:off x="488175" y="4643360"/>
            <a:ext cx="1221679" cy="274637"/>
          </a:xfrm>
          <a:prstGeom prst="rect">
            <a:avLst/>
          </a:prstGeom>
        </p:spPr>
        <p:txBody>
          <a:bodyPr vert="horz" lIns="91440" tIns="45720" rIns="91440" bIns="45720" rtlCol="0" anchor="ctr"/>
          <a:lstStyle>
            <a:lvl1pPr algn="l">
              <a:defRPr sz="1200">
                <a:solidFill>
                  <a:srgbClr val="000000"/>
                </a:solidFill>
              </a:defRPr>
            </a:lvl1pPr>
          </a:lstStyle>
          <a:p>
            <a:fld id="{E82650AE-06A9-2D4E-84FA-95DA3038D778}" type="datetime1">
              <a:rPr lang="sv-SE" smtClean="0"/>
              <a:pPr/>
              <a:t>2021-10-13</a:t>
            </a:fld>
            <a:endParaRPr lang="sv-SE"/>
          </a:p>
        </p:txBody>
      </p:sp>
      <p:sp>
        <p:nvSpPr>
          <p:cNvPr id="11" name="Platshållare för sidfot 4"/>
          <p:cNvSpPr>
            <a:spLocks noGrp="1"/>
          </p:cNvSpPr>
          <p:nvPr>
            <p:ph type="ftr" sz="quarter" idx="3"/>
          </p:nvPr>
        </p:nvSpPr>
        <p:spPr>
          <a:xfrm>
            <a:off x="1740829" y="4643360"/>
            <a:ext cx="4466683" cy="274637"/>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1411494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82650AE-06A9-2D4E-84FA-95DA3038D778}" type="datetime1">
              <a:rPr lang="sv-SE" smtClean="0"/>
              <a:pPr/>
              <a:t>2021-10-13</a:t>
            </a:fld>
            <a:endParaRPr lang="sv-SE"/>
          </a:p>
        </p:txBody>
      </p:sp>
      <p:sp>
        <p:nvSpPr>
          <p:cNvPr id="4" name="Platshållare för sidfot 3"/>
          <p:cNvSpPr>
            <a:spLocks noGrp="1"/>
          </p:cNvSpPr>
          <p:nvPr>
            <p:ph type="ftr" sz="quarter" idx="11"/>
          </p:nvPr>
        </p:nvSpPr>
        <p:spPr/>
        <p:txBody>
          <a:bodyPr/>
          <a:lstStyle/>
          <a:p>
            <a:r>
              <a:rPr lang="sv-SE"/>
              <a:t>Här skriver du in sidfot</a:t>
            </a:r>
          </a:p>
        </p:txBody>
      </p:sp>
      <p:sp>
        <p:nvSpPr>
          <p:cNvPr id="5" name="Platshållare för innehåll 2"/>
          <p:cNvSpPr>
            <a:spLocks noGrp="1"/>
          </p:cNvSpPr>
          <p:nvPr>
            <p:ph idx="1"/>
          </p:nvPr>
        </p:nvSpPr>
        <p:spPr>
          <a:xfrm>
            <a:off x="532800" y="1800000"/>
            <a:ext cx="8078400" cy="2700000"/>
          </a:xfrm>
        </p:spPr>
        <p:txBody>
          <a:bodyPr numCol="2" spcCol="18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814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hög bild">
    <p:spTree>
      <p:nvGrpSpPr>
        <p:cNvPr id="1" name=""/>
        <p:cNvGrpSpPr/>
        <p:nvPr/>
      </p:nvGrpSpPr>
      <p:grpSpPr>
        <a:xfrm>
          <a:off x="0" y="0"/>
          <a:ext cx="0" cy="0"/>
          <a:chOff x="0" y="0"/>
          <a:chExt cx="0" cy="0"/>
        </a:xfrm>
      </p:grpSpPr>
      <p:sp>
        <p:nvSpPr>
          <p:cNvPr id="2" name="Rubrik 1"/>
          <p:cNvSpPr>
            <a:spLocks noGrp="1"/>
          </p:cNvSpPr>
          <p:nvPr>
            <p:ph type="title"/>
          </p:nvPr>
        </p:nvSpPr>
        <p:spPr>
          <a:xfrm>
            <a:off x="532800" y="720000"/>
            <a:ext cx="4759200" cy="1036800"/>
          </a:xfrm>
        </p:spPr>
        <p:txBody>
          <a:bodyPr/>
          <a:lstStyle/>
          <a:p>
            <a:r>
              <a:rPr lang="sv-SE"/>
              <a:t>Klicka här för att ändra format</a:t>
            </a:r>
          </a:p>
        </p:txBody>
      </p:sp>
      <p:sp>
        <p:nvSpPr>
          <p:cNvPr id="3" name="Platshållare för innehåll 2"/>
          <p:cNvSpPr>
            <a:spLocks noGrp="1"/>
          </p:cNvSpPr>
          <p:nvPr>
            <p:ph idx="1"/>
          </p:nvPr>
        </p:nvSpPr>
        <p:spPr>
          <a:xfrm>
            <a:off x="532800" y="1800000"/>
            <a:ext cx="4759200" cy="2714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5616000" y="0"/>
            <a:ext cx="3528000" cy="4968000"/>
          </a:xfrm>
        </p:spPr>
        <p:txBody>
          <a:bodyPr/>
          <a:lstStyle>
            <a:lvl1pPr marL="0" indent="0">
              <a:buFontTx/>
              <a:buNone/>
              <a:defRPr/>
            </a:lvl1pPr>
          </a:lstStyle>
          <a:p>
            <a:r>
              <a:rPr lang="sv-SE"/>
              <a:t>Klicka på ikonen för att lägga till en bild</a:t>
            </a:r>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4969960"/>
            <a:ext cx="9144000" cy="176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Platshållare för datum 3"/>
          <p:cNvSpPr>
            <a:spLocks noGrp="1"/>
          </p:cNvSpPr>
          <p:nvPr>
            <p:ph type="dt" sz="half" idx="2"/>
          </p:nvPr>
        </p:nvSpPr>
        <p:spPr>
          <a:xfrm>
            <a:off x="488175" y="4643360"/>
            <a:ext cx="1221679" cy="274637"/>
          </a:xfrm>
          <a:prstGeom prst="rect">
            <a:avLst/>
          </a:prstGeom>
        </p:spPr>
        <p:txBody>
          <a:bodyPr vert="horz" lIns="91440" tIns="45720" rIns="91440" bIns="45720" rtlCol="0" anchor="ctr"/>
          <a:lstStyle>
            <a:lvl1pPr algn="l">
              <a:defRPr sz="1200">
                <a:solidFill>
                  <a:srgbClr val="000000"/>
                </a:solidFill>
              </a:defRPr>
            </a:lvl1pPr>
          </a:lstStyle>
          <a:p>
            <a:fld id="{E82650AE-06A9-2D4E-84FA-95DA3038D778}" type="datetime1">
              <a:rPr lang="sv-SE" smtClean="0"/>
              <a:pPr/>
              <a:t>2021-10-13</a:t>
            </a:fld>
            <a:endParaRPr lang="sv-SE"/>
          </a:p>
        </p:txBody>
      </p:sp>
      <p:sp>
        <p:nvSpPr>
          <p:cNvPr id="11" name="Platshållare för sidfot 4"/>
          <p:cNvSpPr>
            <a:spLocks noGrp="1"/>
          </p:cNvSpPr>
          <p:nvPr>
            <p:ph type="ftr" sz="quarter" idx="3"/>
          </p:nvPr>
        </p:nvSpPr>
        <p:spPr>
          <a:xfrm>
            <a:off x="1740829" y="4643360"/>
            <a:ext cx="4466683" cy="274637"/>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91273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532799" y="720000"/>
            <a:ext cx="4277335" cy="1036800"/>
          </a:xfrm>
        </p:spPr>
        <p:txBody>
          <a:bodyPr/>
          <a:lstStyle/>
          <a:p>
            <a:r>
              <a:rPr lang="sv-SE"/>
              <a:t>Klicka här för att ändra format</a:t>
            </a:r>
          </a:p>
        </p:txBody>
      </p:sp>
      <p:sp>
        <p:nvSpPr>
          <p:cNvPr id="3" name="Platshållare för innehåll 2"/>
          <p:cNvSpPr>
            <a:spLocks noGrp="1"/>
          </p:cNvSpPr>
          <p:nvPr>
            <p:ph idx="1"/>
          </p:nvPr>
        </p:nvSpPr>
        <p:spPr>
          <a:xfrm>
            <a:off x="532799" y="1800000"/>
            <a:ext cx="4277335" cy="27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5148000" y="986400"/>
            <a:ext cx="3996000" cy="2736000"/>
          </a:xfrm>
        </p:spPr>
        <p:txBody>
          <a:bodyPr/>
          <a:lstStyle>
            <a:lvl1pPr marL="0" indent="0">
              <a:buFontTx/>
              <a:buNone/>
              <a:defRPr/>
            </a:lvl1pPr>
          </a:lstStyle>
          <a:p>
            <a:r>
              <a:rPr lang="sv-SE"/>
              <a:t>Klicka på ikonen för att lägga till en bild</a:t>
            </a:r>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4969960"/>
            <a:ext cx="9144000" cy="176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Platshållare för datum 3"/>
          <p:cNvSpPr>
            <a:spLocks noGrp="1"/>
          </p:cNvSpPr>
          <p:nvPr>
            <p:ph type="dt" sz="half" idx="2"/>
          </p:nvPr>
        </p:nvSpPr>
        <p:spPr>
          <a:xfrm>
            <a:off x="488175" y="4643360"/>
            <a:ext cx="1221679" cy="274637"/>
          </a:xfrm>
          <a:prstGeom prst="rect">
            <a:avLst/>
          </a:prstGeom>
        </p:spPr>
        <p:txBody>
          <a:bodyPr vert="horz" lIns="91440" tIns="45720" rIns="91440" bIns="45720" rtlCol="0" anchor="ctr"/>
          <a:lstStyle>
            <a:lvl1pPr algn="l">
              <a:defRPr sz="1200">
                <a:solidFill>
                  <a:srgbClr val="000000"/>
                </a:solidFill>
              </a:defRPr>
            </a:lvl1pPr>
          </a:lstStyle>
          <a:p>
            <a:fld id="{E82650AE-06A9-2D4E-84FA-95DA3038D778}" type="datetime1">
              <a:rPr lang="sv-SE" smtClean="0"/>
              <a:pPr/>
              <a:t>2021-10-13</a:t>
            </a:fld>
            <a:endParaRPr lang="sv-SE"/>
          </a:p>
        </p:txBody>
      </p:sp>
      <p:sp>
        <p:nvSpPr>
          <p:cNvPr id="11" name="Platshållare för sidfot 4"/>
          <p:cNvSpPr>
            <a:spLocks noGrp="1"/>
          </p:cNvSpPr>
          <p:nvPr>
            <p:ph type="ftr" sz="quarter" idx="3"/>
          </p:nvPr>
        </p:nvSpPr>
        <p:spPr>
          <a:xfrm>
            <a:off x="1740829" y="4643360"/>
            <a:ext cx="4466683" cy="274637"/>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390583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localhost/Volumes/Centralen/HD1/Vastra%20Gotalandsregionen/VGR%2015-2735%20Utveckling%20grafisk%20profil/Mallar%202015/Dekorer%20till%20Wordfiler/Dekor_powerpoint/Gul/Dekor_ppt_undersidor_gul.png"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file://localhost/Volumes/Centralen/HD1/Vastra%20Gotalandsregionen/VGR%2015-2735%20Utveckling%20grafisk%20profil/Mallar%202015/Dekorer%20till%20Wordfiler/Dekor_powerpoint/Gul/Bullet_gul.pn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32800" y="720000"/>
            <a:ext cx="8078400" cy="1036800"/>
          </a:xfrm>
          <a:prstGeom prst="rect">
            <a:avLst/>
          </a:prstGeom>
        </p:spPr>
        <p:txBody>
          <a:bodyPr vert="horz" lIns="0" tIns="0" rIns="0" bIns="0" rtlCol="0" anchor="ctr">
            <a:normAutofit/>
          </a:bodyPr>
          <a:lstStyle/>
          <a:p>
            <a:r>
              <a:rPr lang="sv-SE"/>
              <a:t>Klicka här för att ändra format</a:t>
            </a:r>
          </a:p>
        </p:txBody>
      </p:sp>
      <p:sp>
        <p:nvSpPr>
          <p:cNvPr id="3" name="Platshållare för text 2"/>
          <p:cNvSpPr>
            <a:spLocks noGrp="1"/>
          </p:cNvSpPr>
          <p:nvPr>
            <p:ph type="body" idx="1"/>
          </p:nvPr>
        </p:nvSpPr>
        <p:spPr>
          <a:xfrm>
            <a:off x="532800" y="1800000"/>
            <a:ext cx="8078400" cy="2700000"/>
          </a:xfrm>
          <a:prstGeom prst="rect">
            <a:avLst/>
          </a:prstGeom>
        </p:spPr>
        <p:txBody>
          <a:bodyPr vert="horz" lIns="0" tIns="0" rIns="0" bIns="0" spcCol="18000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Bildobjekt 4"/>
          <p:cNvPicPr>
            <a:picLocks noChangeAspect="1"/>
          </p:cNvPicPr>
          <p:nvPr/>
        </p:nvPicPr>
        <p:blipFill>
          <a:blip r:embed="rId16" r:link="rId17">
            <a:extLst>
              <a:ext uri="{28A0092B-C50C-407E-A947-70E740481C1C}">
                <a14:useLocalDpi xmlns:a14="http://schemas.microsoft.com/office/drawing/2010/main" val="0"/>
              </a:ext>
            </a:extLst>
          </a:blip>
          <a:stretch>
            <a:fillRect/>
          </a:stretch>
        </p:blipFill>
        <p:spPr bwMode="auto">
          <a:xfrm>
            <a:off x="19" y="4969515"/>
            <a:ext cx="9146820" cy="176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Platshållare för datum 3"/>
          <p:cNvSpPr>
            <a:spLocks noGrp="1"/>
          </p:cNvSpPr>
          <p:nvPr>
            <p:ph type="dt" sz="half" idx="2"/>
          </p:nvPr>
        </p:nvSpPr>
        <p:spPr>
          <a:xfrm>
            <a:off x="488175" y="4643360"/>
            <a:ext cx="1221679" cy="274637"/>
          </a:xfrm>
          <a:prstGeom prst="rect">
            <a:avLst/>
          </a:prstGeom>
        </p:spPr>
        <p:txBody>
          <a:bodyPr vert="horz" lIns="91440" tIns="45720" rIns="91440" bIns="45720" rtlCol="0" anchor="ctr"/>
          <a:lstStyle>
            <a:lvl1pPr algn="l">
              <a:defRPr sz="1200">
                <a:solidFill>
                  <a:schemeClr val="tx1"/>
                </a:solidFill>
              </a:defRPr>
            </a:lvl1pPr>
          </a:lstStyle>
          <a:p>
            <a:fld id="{E82650AE-06A9-2D4E-84FA-95DA3038D778}" type="datetime1">
              <a:rPr lang="sv-SE" smtClean="0"/>
              <a:pPr/>
              <a:t>2021-10-13</a:t>
            </a:fld>
            <a:endParaRPr lang="sv-SE"/>
          </a:p>
        </p:txBody>
      </p:sp>
      <p:sp>
        <p:nvSpPr>
          <p:cNvPr id="9" name="Platshållare för sidfot 4"/>
          <p:cNvSpPr>
            <a:spLocks noGrp="1"/>
          </p:cNvSpPr>
          <p:nvPr>
            <p:ph type="ftr" sz="quarter" idx="3"/>
          </p:nvPr>
        </p:nvSpPr>
        <p:spPr>
          <a:xfrm>
            <a:off x="1740829" y="4643360"/>
            <a:ext cx="4466683" cy="274637"/>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236707176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50" r:id="rId6"/>
    <p:sldLayoutId id="2147483670" r:id="rId7"/>
    <p:sldLayoutId id="2147483666" r:id="rId8"/>
    <p:sldLayoutId id="2147483667" r:id="rId9"/>
    <p:sldLayoutId id="2147483668" r:id="rId10"/>
    <p:sldLayoutId id="2147483654" r:id="rId11"/>
    <p:sldLayoutId id="2147483655" r:id="rId12"/>
    <p:sldLayoutId id="2147483669" r:id="rId13"/>
    <p:sldLayoutId id="2147483673" r:id="rId1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60363" marR="0" indent="-360363" algn="l" defTabSz="685800" rtl="0" eaLnBrk="1" fontAlgn="auto" latinLnBrk="0" hangingPunct="1">
        <a:lnSpc>
          <a:spcPct val="100000"/>
        </a:lnSpc>
        <a:spcBef>
          <a:spcPts val="750"/>
        </a:spcBef>
        <a:spcAft>
          <a:spcPts val="0"/>
        </a:spcAft>
        <a:buClrTx/>
        <a:buSzPct val="100000"/>
        <a:buFontTx/>
        <a:buBlip>
          <a:blip r:embed="rId18" r:link="rId19"/>
        </a:buBlip>
        <a:tabLst/>
        <a:defRPr sz="2100" kern="1200">
          <a:solidFill>
            <a:schemeClr val="tx1"/>
          </a:solidFill>
          <a:latin typeface="+mn-lt"/>
          <a:ea typeface="+mn-ea"/>
          <a:cs typeface="+mn-cs"/>
        </a:defRPr>
      </a:lvl1pPr>
      <a:lvl2pPr marL="536575" marR="0" indent="-177800" algn="l" defTabSz="685800" rtl="0" eaLnBrk="1" fontAlgn="auto" latinLnBrk="0" hangingPunct="1">
        <a:lnSpc>
          <a:spcPct val="100000"/>
        </a:lnSpc>
        <a:spcBef>
          <a:spcPts val="375"/>
        </a:spcBef>
        <a:spcAft>
          <a:spcPts val="0"/>
        </a:spcAft>
        <a:buClr>
          <a:schemeClr val="accent3"/>
        </a:buClr>
        <a:buSzPct val="100000"/>
        <a:buFont typeface="Calibri" panose="020F0502020204030204" pitchFamily="34" charset="0"/>
        <a:buChar char="‒"/>
        <a:tabLst/>
        <a:defRPr sz="1800" kern="1200">
          <a:solidFill>
            <a:schemeClr val="tx1"/>
          </a:solidFill>
          <a:latin typeface="+mn-lt"/>
          <a:ea typeface="+mn-ea"/>
          <a:cs typeface="+mn-cs"/>
        </a:defRPr>
      </a:lvl2pPr>
      <a:lvl3pPr marL="717550" marR="0" indent="-180975" algn="l" defTabSz="685800" rtl="0" eaLnBrk="1" fontAlgn="auto" latinLnBrk="0" hangingPunct="1">
        <a:lnSpc>
          <a:spcPct val="100000"/>
        </a:lnSpc>
        <a:spcBef>
          <a:spcPts val="375"/>
        </a:spcBef>
        <a:spcAft>
          <a:spcPts val="0"/>
        </a:spcAft>
        <a:buClr>
          <a:schemeClr val="accent3"/>
        </a:buClr>
        <a:buSzPct val="100000"/>
        <a:buFont typeface="Calibri" panose="020F0502020204030204" pitchFamily="34" charset="0"/>
        <a:buChar char="‒"/>
        <a:tabLst/>
        <a:defRPr sz="1500" kern="1200">
          <a:solidFill>
            <a:schemeClr val="tx1"/>
          </a:solidFill>
          <a:latin typeface="+mn-lt"/>
          <a:ea typeface="+mn-ea"/>
          <a:cs typeface="+mn-cs"/>
        </a:defRPr>
      </a:lvl3pPr>
      <a:lvl4pPr marL="898525" marR="0" indent="-180975" algn="l" defTabSz="685800" rtl="0" eaLnBrk="1" fontAlgn="auto" latinLnBrk="0" hangingPunct="1">
        <a:lnSpc>
          <a:spcPct val="100000"/>
        </a:lnSpc>
        <a:spcBef>
          <a:spcPts val="375"/>
        </a:spcBef>
        <a:spcAft>
          <a:spcPts val="0"/>
        </a:spcAft>
        <a:buClr>
          <a:schemeClr val="accent3"/>
        </a:buClr>
        <a:buSzPct val="100000"/>
        <a:buFont typeface="Calibri" panose="020F0502020204030204" pitchFamily="34" charset="0"/>
        <a:buChar char="‒"/>
        <a:tabLst/>
        <a:defRPr sz="1350" kern="1200">
          <a:solidFill>
            <a:schemeClr val="tx1"/>
          </a:solidFill>
          <a:latin typeface="+mn-lt"/>
          <a:ea typeface="+mn-ea"/>
          <a:cs typeface="+mn-cs"/>
        </a:defRPr>
      </a:lvl4pPr>
      <a:lvl5pPr marL="1074738" marR="0" indent="-176213" algn="l" defTabSz="685800" rtl="0" eaLnBrk="1" fontAlgn="auto" latinLnBrk="0" hangingPunct="1">
        <a:lnSpc>
          <a:spcPct val="100000"/>
        </a:lnSpc>
        <a:spcBef>
          <a:spcPts val="375"/>
        </a:spcBef>
        <a:spcAft>
          <a:spcPts val="0"/>
        </a:spcAft>
        <a:buClr>
          <a:schemeClr val="accent3"/>
        </a:buClr>
        <a:buSzPct val="100000"/>
        <a:buFont typeface="Calibri" panose="020F050202020403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1115" y="1756612"/>
            <a:ext cx="8093825" cy="2501378"/>
          </a:xfrm>
        </p:spPr>
        <p:txBody>
          <a:bodyPr>
            <a:normAutofit/>
          </a:bodyPr>
          <a:lstStyle/>
          <a:p>
            <a:r>
              <a:rPr lang="sv-SE" dirty="0"/>
              <a:t>Kraftsamling cirkulära affärsmodeller</a:t>
            </a:r>
            <a:br>
              <a:rPr lang="sv-SE" dirty="0"/>
            </a:br>
            <a:r>
              <a:rPr lang="sv-SE" sz="2300" dirty="0"/>
              <a:t>Jenny Sjöstedt</a:t>
            </a:r>
            <a:br>
              <a:rPr lang="sv-SE" sz="2300" dirty="0"/>
            </a:br>
            <a:r>
              <a:rPr lang="sv-SE" sz="2300" dirty="0"/>
              <a:t> </a:t>
            </a:r>
            <a:endParaRPr lang="sv-SE" dirty="0"/>
          </a:p>
        </p:txBody>
      </p:sp>
    </p:spTree>
    <p:extLst>
      <p:ext uri="{BB962C8B-B14F-4D97-AF65-F5344CB8AC3E}">
        <p14:creationId xmlns:p14="http://schemas.microsoft.com/office/powerpoint/2010/main" val="1168953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513A3-8298-45DC-B2CE-6E2EE0D5FDF1}"/>
              </a:ext>
            </a:extLst>
          </p:cNvPr>
          <p:cNvSpPr>
            <a:spLocks noGrp="1"/>
          </p:cNvSpPr>
          <p:nvPr>
            <p:ph type="title"/>
          </p:nvPr>
        </p:nvSpPr>
        <p:spPr>
          <a:xfrm>
            <a:off x="3896626" y="642727"/>
            <a:ext cx="4759200" cy="1036800"/>
          </a:xfrm>
        </p:spPr>
        <p:txBody>
          <a:bodyPr anchor="ctr">
            <a:normAutofit/>
          </a:bodyPr>
          <a:lstStyle/>
          <a:p>
            <a:r>
              <a:rPr lang="sv-SE" i="1" dirty="0"/>
              <a:t>”Vi utvecklas tillsammans!</a:t>
            </a:r>
          </a:p>
        </p:txBody>
      </p:sp>
      <p:pic>
        <p:nvPicPr>
          <p:cNvPr id="4" name="Bildobjekt 3">
            <a:extLst>
              <a:ext uri="{FF2B5EF4-FFF2-40B4-BE49-F238E27FC236}">
                <a16:creationId xmlns:a16="http://schemas.microsoft.com/office/drawing/2014/main" id="{79D4D900-A030-4382-A6A4-2803FC6C3AA9}"/>
              </a:ext>
            </a:extLst>
          </p:cNvPr>
          <p:cNvPicPr>
            <a:picLocks noChangeAspect="1"/>
          </p:cNvPicPr>
          <p:nvPr/>
        </p:nvPicPr>
        <p:blipFill rotWithShape="1">
          <a:blip r:embed="rId3">
            <a:extLst>
              <a:ext uri="{28A0092B-C50C-407E-A947-70E740481C1C}">
                <a14:useLocalDpi xmlns:a14="http://schemas.microsoft.com/office/drawing/2010/main" val="0"/>
              </a:ext>
            </a:extLst>
          </a:blip>
          <a:srcRect b="2086"/>
          <a:stretch/>
        </p:blipFill>
        <p:spPr>
          <a:xfrm>
            <a:off x="3974171" y="2384858"/>
            <a:ext cx="3959866" cy="2258501"/>
          </a:xfrm>
          <a:prstGeom prst="rect">
            <a:avLst/>
          </a:prstGeom>
          <a:noFill/>
        </p:spPr>
      </p:pic>
      <p:pic>
        <p:nvPicPr>
          <p:cNvPr id="9" name="Bildobjekt 8" descr="En bild som visar golv, inomhus, stol, vägg&#10;&#10;Automatiskt genererad beskrivning">
            <a:extLst>
              <a:ext uri="{FF2B5EF4-FFF2-40B4-BE49-F238E27FC236}">
                <a16:creationId xmlns:a16="http://schemas.microsoft.com/office/drawing/2014/main" id="{11933F85-017E-45B1-9F8F-A33B3783F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174" y="613641"/>
            <a:ext cx="3022289" cy="4029718"/>
          </a:xfrm>
          <a:prstGeom prst="rect">
            <a:avLst/>
          </a:prstGeom>
        </p:spPr>
      </p:pic>
    </p:spTree>
    <p:extLst>
      <p:ext uri="{BB962C8B-B14F-4D97-AF65-F5344CB8AC3E}">
        <p14:creationId xmlns:p14="http://schemas.microsoft.com/office/powerpoint/2010/main" val="109753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0E043990-0F39-4FCB-822F-5CC552E8DD0A}"/>
              </a:ext>
            </a:extLst>
          </p:cNvPr>
          <p:cNvSpPr>
            <a:spLocks noGrp="1"/>
          </p:cNvSpPr>
          <p:nvPr>
            <p:ph type="ctrTitle"/>
          </p:nvPr>
        </p:nvSpPr>
        <p:spPr/>
        <p:txBody>
          <a:bodyPr/>
          <a:lstStyle/>
          <a:p>
            <a:r>
              <a:rPr lang="sv-SE" dirty="0"/>
              <a:t>Tack!</a:t>
            </a:r>
            <a:br>
              <a:rPr lang="sv-SE" dirty="0"/>
            </a:br>
            <a:r>
              <a:rPr lang="sv-SE" sz="1400" dirty="0"/>
              <a:t>jenny.sjostedt@vgregion.se</a:t>
            </a:r>
          </a:p>
        </p:txBody>
      </p:sp>
      <p:sp>
        <p:nvSpPr>
          <p:cNvPr id="6" name="Platshållare för bildnummer 5">
            <a:extLst>
              <a:ext uri="{FF2B5EF4-FFF2-40B4-BE49-F238E27FC236}">
                <a16:creationId xmlns:a16="http://schemas.microsoft.com/office/drawing/2014/main" id="{7C010204-DB26-445B-AAD7-C3C3921DAE15}"/>
              </a:ext>
            </a:extLst>
          </p:cNvPr>
          <p:cNvSpPr>
            <a:spLocks noGrp="1"/>
          </p:cNvSpPr>
          <p:nvPr>
            <p:ph type="sldNum" sz="quarter" idx="4294967295"/>
          </p:nvPr>
        </p:nvSpPr>
        <p:spPr>
          <a:xfrm>
            <a:off x="0" y="0"/>
            <a:ext cx="0" cy="0"/>
          </a:xfrm>
        </p:spPr>
        <p:txBody>
          <a:bodyPr/>
          <a:lstStyle/>
          <a:p>
            <a:fld id="{AB56D2AE-F5CD-2646-92AD-EA9FC8EE52A5}" type="slidenum">
              <a:rPr lang="sv-SE" smtClean="0"/>
              <a:t>11</a:t>
            </a:fld>
            <a:endParaRPr lang="sv-SE"/>
          </a:p>
        </p:txBody>
      </p:sp>
    </p:spTree>
    <p:extLst>
      <p:ext uri="{BB962C8B-B14F-4D97-AF65-F5344CB8AC3E}">
        <p14:creationId xmlns:p14="http://schemas.microsoft.com/office/powerpoint/2010/main" val="126655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F6840BE-D591-A446-B9DE-B85EFFD43238}"/>
              </a:ext>
            </a:extLst>
          </p:cNvPr>
          <p:cNvPicPr>
            <a:picLocks noChangeAspect="1"/>
          </p:cNvPicPr>
          <p:nvPr/>
        </p:nvPicPr>
        <p:blipFill>
          <a:blip r:embed="rId3"/>
          <a:stretch>
            <a:fillRect/>
          </a:stretch>
        </p:blipFill>
        <p:spPr>
          <a:xfrm>
            <a:off x="8241323" y="4904240"/>
            <a:ext cx="765131" cy="155860"/>
          </a:xfrm>
          <a:prstGeom prst="rect">
            <a:avLst/>
          </a:prstGeom>
        </p:spPr>
      </p:pic>
      <p:sp>
        <p:nvSpPr>
          <p:cNvPr id="4" name="Ellips 3">
            <a:extLst>
              <a:ext uri="{FF2B5EF4-FFF2-40B4-BE49-F238E27FC236}">
                <a16:creationId xmlns:a16="http://schemas.microsoft.com/office/drawing/2014/main" id="{63A7791D-2943-4A51-884E-A4AC8F3A1DA8}"/>
              </a:ext>
            </a:extLst>
          </p:cNvPr>
          <p:cNvSpPr/>
          <p:nvPr/>
        </p:nvSpPr>
        <p:spPr>
          <a:xfrm>
            <a:off x="6686550" y="4289125"/>
            <a:ext cx="2087592" cy="3450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0059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04D4E1-B758-4E30-B903-8BD1CF37E5D7}"/>
              </a:ext>
            </a:extLst>
          </p:cNvPr>
          <p:cNvSpPr>
            <a:spLocks noGrp="1"/>
          </p:cNvSpPr>
          <p:nvPr>
            <p:ph type="title"/>
          </p:nvPr>
        </p:nvSpPr>
        <p:spPr>
          <a:xfrm>
            <a:off x="532800" y="277217"/>
            <a:ext cx="8078400" cy="1036800"/>
          </a:xfrm>
        </p:spPr>
        <p:txBody>
          <a:bodyPr/>
          <a:lstStyle/>
          <a:p>
            <a:r>
              <a:rPr lang="sv-SE"/>
              <a:t>Varför cirkulära affärsmodeller? </a:t>
            </a:r>
          </a:p>
        </p:txBody>
      </p:sp>
      <p:sp>
        <p:nvSpPr>
          <p:cNvPr id="3" name="Platshållare för innehåll 2">
            <a:extLst>
              <a:ext uri="{FF2B5EF4-FFF2-40B4-BE49-F238E27FC236}">
                <a16:creationId xmlns:a16="http://schemas.microsoft.com/office/drawing/2014/main" id="{DC501B0F-C49B-4E0B-A1B0-21EFE076292F}"/>
              </a:ext>
            </a:extLst>
          </p:cNvPr>
          <p:cNvSpPr>
            <a:spLocks noGrp="1"/>
          </p:cNvSpPr>
          <p:nvPr>
            <p:ph idx="1"/>
          </p:nvPr>
        </p:nvSpPr>
        <p:spPr>
          <a:xfrm>
            <a:off x="427800" y="1103802"/>
            <a:ext cx="4144200" cy="3250297"/>
          </a:xfrm>
        </p:spPr>
        <p:txBody>
          <a:bodyPr/>
          <a:lstStyle/>
          <a:p>
            <a:endParaRPr lang="sv-SE" sz="1600" b="1" dirty="0"/>
          </a:p>
          <a:p>
            <a:r>
              <a:rPr lang="sv-SE" sz="1600" dirty="0"/>
              <a:t>Stort uttag av råvaror – mer än 90 % av förlusten av biologiska mångfald </a:t>
            </a:r>
          </a:p>
          <a:p>
            <a:r>
              <a:rPr lang="sv-SE" sz="1600" dirty="0"/>
              <a:t>60 % av materialet är förlorat efter första användningen. </a:t>
            </a:r>
          </a:p>
          <a:p>
            <a:r>
              <a:rPr lang="sv-SE" sz="1600" dirty="0"/>
              <a:t>5 % av världens material är återvunnet.</a:t>
            </a:r>
          </a:p>
          <a:p>
            <a:r>
              <a:rPr lang="sv-SE" sz="1600" dirty="0"/>
              <a:t>Ger effekter som klimat och avfall</a:t>
            </a:r>
          </a:p>
          <a:p>
            <a:r>
              <a:rPr lang="sv-SE" sz="1600" dirty="0"/>
              <a:t>1970 räckte råvarorna för vår konsumtion </a:t>
            </a:r>
          </a:p>
          <a:p>
            <a:r>
              <a:rPr lang="sv-SE" sz="1600" dirty="0"/>
              <a:t>2021 tog de slut 29 juli – </a:t>
            </a:r>
            <a:r>
              <a:rPr lang="sv-SE" sz="1600" dirty="0" err="1"/>
              <a:t>Eart</a:t>
            </a:r>
            <a:r>
              <a:rPr lang="sv-SE" sz="1600" dirty="0"/>
              <a:t> </a:t>
            </a:r>
            <a:r>
              <a:rPr lang="sv-SE" sz="1600" dirty="0" err="1"/>
              <a:t>Overshoot</a:t>
            </a:r>
            <a:r>
              <a:rPr lang="sv-SE" sz="1600" dirty="0"/>
              <a:t> Day</a:t>
            </a:r>
          </a:p>
          <a:p>
            <a:endParaRPr lang="sv-SE" sz="1600" dirty="0"/>
          </a:p>
          <a:p>
            <a:pPr marL="0" indent="0">
              <a:buNone/>
            </a:pPr>
            <a:endParaRPr lang="sv-SE" sz="1600" dirty="0"/>
          </a:p>
          <a:p>
            <a:pPr marL="0" indent="0">
              <a:buNone/>
            </a:pPr>
            <a:endParaRPr lang="sv-SE" sz="1600" dirty="0"/>
          </a:p>
          <a:p>
            <a:pPr marL="0" indent="0">
              <a:buNone/>
            </a:pPr>
            <a:r>
              <a:rPr lang="sv-SE" sz="1600" dirty="0"/>
              <a:t>						</a:t>
            </a:r>
            <a:endParaRPr lang="sv-SE" sz="1600" i="1" dirty="0"/>
          </a:p>
        </p:txBody>
      </p:sp>
      <p:pic>
        <p:nvPicPr>
          <p:cNvPr id="4" name="Bildobjekt 3">
            <a:extLst>
              <a:ext uri="{FF2B5EF4-FFF2-40B4-BE49-F238E27FC236}">
                <a16:creationId xmlns:a16="http://schemas.microsoft.com/office/drawing/2014/main" id="{1D4FDDB8-C71C-4A25-BB96-F692A6EF6A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5064" y="1438633"/>
            <a:ext cx="4478936" cy="2580636"/>
          </a:xfrm>
          <a:prstGeom prst="rect">
            <a:avLst/>
          </a:prstGeom>
        </p:spPr>
      </p:pic>
      <p:sp>
        <p:nvSpPr>
          <p:cNvPr id="5" name="Rektangel 4">
            <a:extLst>
              <a:ext uri="{FF2B5EF4-FFF2-40B4-BE49-F238E27FC236}">
                <a16:creationId xmlns:a16="http://schemas.microsoft.com/office/drawing/2014/main" id="{D6658075-2069-4BFC-96FB-586433A64AB7}"/>
              </a:ext>
            </a:extLst>
          </p:cNvPr>
          <p:cNvSpPr/>
          <p:nvPr/>
        </p:nvSpPr>
        <p:spPr>
          <a:xfrm>
            <a:off x="4572000" y="3059984"/>
            <a:ext cx="1053193" cy="9903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4827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800" y="101164"/>
            <a:ext cx="8078400" cy="1036800"/>
          </a:xfrm>
        </p:spPr>
        <p:txBody>
          <a:bodyPr/>
          <a:lstStyle/>
          <a:p>
            <a:r>
              <a:rPr lang="sv-SE"/>
              <a:t>Cirkulära affärsmodeller</a:t>
            </a:r>
          </a:p>
        </p:txBody>
      </p:sp>
      <p:sp>
        <p:nvSpPr>
          <p:cNvPr id="3" name="Content Placeholder 2"/>
          <p:cNvSpPr>
            <a:spLocks noGrp="1"/>
          </p:cNvSpPr>
          <p:nvPr>
            <p:ph idx="1"/>
          </p:nvPr>
        </p:nvSpPr>
        <p:spPr>
          <a:xfrm>
            <a:off x="628866" y="1369219"/>
            <a:ext cx="3523791" cy="3263504"/>
          </a:xfrm>
        </p:spPr>
        <p:txBody>
          <a:bodyPr>
            <a:normAutofit fontScale="92500" lnSpcReduction="10000"/>
          </a:bodyPr>
          <a:lstStyle/>
          <a:p>
            <a:r>
              <a:rPr lang="sv-SE"/>
              <a:t>Produkt som tjänst</a:t>
            </a:r>
          </a:p>
          <a:p>
            <a:pPr marL="342900" lvl="1" indent="0">
              <a:buNone/>
            </a:pPr>
            <a:r>
              <a:rPr lang="sv-SE" err="1"/>
              <a:t>Hyrmodeller</a:t>
            </a:r>
            <a:endParaRPr lang="sv-SE"/>
          </a:p>
          <a:p>
            <a:r>
              <a:rPr lang="sv-SE"/>
              <a:t>Delnings plattformar</a:t>
            </a:r>
          </a:p>
          <a:p>
            <a:pPr marL="342900" lvl="1" indent="0">
              <a:buNone/>
            </a:pPr>
            <a:r>
              <a:rPr lang="sv-SE"/>
              <a:t>Hjälpa andra att dela</a:t>
            </a:r>
          </a:p>
          <a:p>
            <a:r>
              <a:rPr lang="sv-SE"/>
              <a:t>Förlängd livslängd</a:t>
            </a:r>
          </a:p>
          <a:p>
            <a:pPr marL="342900" lvl="1" indent="0">
              <a:buNone/>
            </a:pPr>
            <a:r>
              <a:rPr lang="sv-SE"/>
              <a:t>reparation, uppgradering, </a:t>
            </a:r>
            <a:r>
              <a:rPr lang="sv-SE" err="1"/>
              <a:t>refresh</a:t>
            </a:r>
            <a:endParaRPr lang="sv-SE"/>
          </a:p>
          <a:p>
            <a:r>
              <a:rPr lang="sv-SE"/>
              <a:t>Återbruk och återvinning</a:t>
            </a:r>
          </a:p>
          <a:p>
            <a:pPr marL="342900" lvl="1" indent="0">
              <a:buNone/>
            </a:pPr>
            <a:r>
              <a:rPr lang="sv-SE" err="1"/>
              <a:t>closed</a:t>
            </a:r>
            <a:r>
              <a:rPr lang="sv-SE"/>
              <a:t>/</a:t>
            </a:r>
            <a:r>
              <a:rPr lang="sv-SE" err="1"/>
              <a:t>open</a:t>
            </a:r>
            <a:r>
              <a:rPr lang="sv-SE"/>
              <a:t> loop + </a:t>
            </a:r>
            <a:r>
              <a:rPr lang="sv-SE" err="1"/>
              <a:t>zero</a:t>
            </a:r>
            <a:r>
              <a:rPr lang="sv-SE"/>
              <a:t> </a:t>
            </a:r>
            <a:r>
              <a:rPr lang="sv-SE" err="1"/>
              <a:t>waste</a:t>
            </a:r>
            <a:endParaRPr lang="sv-SE"/>
          </a:p>
          <a:p>
            <a:r>
              <a:rPr lang="sv-SE"/>
              <a:t>Cirkulär värdekedja</a:t>
            </a:r>
          </a:p>
          <a:p>
            <a:pPr marL="342900" lvl="1" indent="0">
              <a:buNone/>
            </a:pPr>
            <a:r>
              <a:rPr lang="sv-SE"/>
              <a:t>biologiskt kretslopp</a:t>
            </a:r>
          </a:p>
        </p:txBody>
      </p:sp>
      <p:sp>
        <p:nvSpPr>
          <p:cNvPr id="4" name="Footer Placeholder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9EF59A-43CE-449A-ADF8-55A94B67E031}" type="slidenum">
              <a:rPr lang="sv-SE" smtClean="0"/>
              <a:pPr/>
              <a:t>4</a:t>
            </a:fld>
            <a:endParaRPr lang="sv-SE"/>
          </a:p>
        </p:txBody>
      </p:sp>
      <p:pic>
        <p:nvPicPr>
          <p:cNvPr id="7" name="Bildobjekt 5">
            <a:extLst>
              <a:ext uri="{FF2B5EF4-FFF2-40B4-BE49-F238E27FC236}">
                <a16:creationId xmlns:a16="http://schemas.microsoft.com/office/drawing/2014/main" id="{6DA39EF0-AA43-478B-B4C5-3F9E42098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8805"/>
            <a:ext cx="4228549" cy="4750070"/>
          </a:xfrm>
          <a:prstGeom prst="rect">
            <a:avLst/>
          </a:prstGeom>
        </p:spPr>
      </p:pic>
    </p:spTree>
    <p:extLst>
      <p:ext uri="{BB962C8B-B14F-4D97-AF65-F5344CB8AC3E}">
        <p14:creationId xmlns:p14="http://schemas.microsoft.com/office/powerpoint/2010/main" val="21833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D9ED7AC-7A86-4231-9655-B25D1D09A1CB}"/>
              </a:ext>
            </a:extLst>
          </p:cNvPr>
          <p:cNvSpPr txBox="1">
            <a:spLocks/>
          </p:cNvSpPr>
          <p:nvPr/>
        </p:nvSpPr>
        <p:spPr>
          <a:xfrm>
            <a:off x="532800" y="720000"/>
            <a:ext cx="4759200" cy="1036800"/>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Aft>
                <a:spcPts val="600"/>
              </a:spcAft>
            </a:pPr>
            <a:r>
              <a:rPr lang="sv-SE" i="1" kern="1200">
                <a:latin typeface="+mj-lt"/>
                <a:ea typeface="+mj-ea"/>
                <a:cs typeface="+mj-cs"/>
              </a:rPr>
              <a:t>”Återbruk är exklusivt”</a:t>
            </a:r>
          </a:p>
        </p:txBody>
      </p:sp>
      <p:sp>
        <p:nvSpPr>
          <p:cNvPr id="6" name="textruta 5">
            <a:extLst>
              <a:ext uri="{FF2B5EF4-FFF2-40B4-BE49-F238E27FC236}">
                <a16:creationId xmlns:a16="http://schemas.microsoft.com/office/drawing/2014/main" id="{014090EE-43DE-4CEB-9AF4-BE170927DA00}"/>
              </a:ext>
            </a:extLst>
          </p:cNvPr>
          <p:cNvSpPr txBox="1"/>
          <p:nvPr/>
        </p:nvSpPr>
        <p:spPr>
          <a:xfrm>
            <a:off x="532800" y="2050092"/>
            <a:ext cx="4759200" cy="1849785"/>
          </a:xfrm>
          <a:prstGeom prst="rect">
            <a:avLst/>
          </a:prstGeom>
        </p:spPr>
        <p:txBody>
          <a:bodyPr vert="horz" lIns="0" tIns="0" rIns="0" bIns="0" spcCol="180000" rtlCol="0">
            <a:normAutofit/>
          </a:bodyPr>
          <a:lstStyle/>
          <a:p>
            <a:pPr>
              <a:spcAft>
                <a:spcPts val="600"/>
              </a:spcAft>
              <a:buSzPct val="100000"/>
            </a:pPr>
            <a:r>
              <a:rPr lang="sv-SE" sz="1800" i="1"/>
              <a:t>Vi vill särskilt tacka VGR och Science Park Borås som leder det viktiga arbetet med </a:t>
            </a:r>
            <a:r>
              <a:rPr lang="sv-SE" sz="1800" i="1" err="1"/>
              <a:t>upcycling</a:t>
            </a:r>
            <a:r>
              <a:rPr lang="sv-SE" sz="1800" i="1"/>
              <a:t> och utveckling av nya affärsmodeller och som varit en stor del i Rave Reviews framgångsresa!</a:t>
            </a:r>
            <a:endParaRPr lang="sv-SE" sz="1800"/>
          </a:p>
          <a:p>
            <a:pPr>
              <a:spcAft>
                <a:spcPts val="600"/>
              </a:spcAft>
              <a:buSzPct val="100000"/>
            </a:pPr>
            <a:endParaRPr lang="sv-SE" sz="1800"/>
          </a:p>
        </p:txBody>
      </p:sp>
      <p:pic>
        <p:nvPicPr>
          <p:cNvPr id="2050" name="Picture 2" descr="Bildresultat för rave review">
            <a:extLst>
              <a:ext uri="{FF2B5EF4-FFF2-40B4-BE49-F238E27FC236}">
                <a16:creationId xmlns:a16="http://schemas.microsoft.com/office/drawing/2014/main" id="{2655D5EE-1DAA-4BD0-83F3-E7DD611C12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6002"/>
          <a:stretch/>
        </p:blipFill>
        <p:spPr bwMode="auto">
          <a:xfrm>
            <a:off x="5616000" y="10"/>
            <a:ext cx="3528000" cy="4967990"/>
          </a:xfrm>
          <a:prstGeom prst="rect">
            <a:avLst/>
          </a:prstGeom>
          <a:solidFill>
            <a:srgbClr val="FFFFFF"/>
          </a:solidFill>
        </p:spPr>
      </p:pic>
    </p:spTree>
    <p:extLst>
      <p:ext uri="{BB962C8B-B14F-4D97-AF65-F5344CB8AC3E}">
        <p14:creationId xmlns:p14="http://schemas.microsoft.com/office/powerpoint/2010/main" val="1638464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9FD460-8A5C-4D60-9C13-EC524B954643}"/>
              </a:ext>
            </a:extLst>
          </p:cNvPr>
          <p:cNvSpPr>
            <a:spLocks noGrp="1"/>
          </p:cNvSpPr>
          <p:nvPr>
            <p:ph type="title"/>
          </p:nvPr>
        </p:nvSpPr>
        <p:spPr>
          <a:xfrm>
            <a:off x="532800" y="720000"/>
            <a:ext cx="4759200" cy="1036800"/>
          </a:xfrm>
        </p:spPr>
        <p:txBody>
          <a:bodyPr anchor="ctr">
            <a:normAutofit/>
          </a:bodyPr>
          <a:lstStyle/>
          <a:p>
            <a:r>
              <a:rPr lang="sv-SE" b="0" i="1">
                <a:effectLst/>
              </a:rPr>
              <a:t>”Cirkulärt mer bekvämt än linjärt”</a:t>
            </a:r>
            <a:endParaRPr lang="sv-SE" i="1"/>
          </a:p>
        </p:txBody>
      </p:sp>
      <p:sp>
        <p:nvSpPr>
          <p:cNvPr id="6" name="Platshållare för innehåll 5">
            <a:extLst>
              <a:ext uri="{FF2B5EF4-FFF2-40B4-BE49-F238E27FC236}">
                <a16:creationId xmlns:a16="http://schemas.microsoft.com/office/drawing/2014/main" id="{2B48608F-E077-48C4-8AB3-C05DD7DDD9B2}"/>
              </a:ext>
            </a:extLst>
          </p:cNvPr>
          <p:cNvSpPr>
            <a:spLocks noGrp="1"/>
          </p:cNvSpPr>
          <p:nvPr>
            <p:ph idx="1"/>
          </p:nvPr>
        </p:nvSpPr>
        <p:spPr>
          <a:xfrm>
            <a:off x="532800" y="1800000"/>
            <a:ext cx="4759200" cy="2714400"/>
          </a:xfrm>
        </p:spPr>
        <p:txBody>
          <a:bodyPr>
            <a:normAutofit/>
          </a:bodyPr>
          <a:lstStyle/>
          <a:p>
            <a:pPr marL="0" indent="0">
              <a:buNone/>
            </a:pPr>
            <a:r>
              <a:rPr lang="sv-SE"/>
              <a:t>Husqvarna hyr ut maskiner och ansvarar för all service – Tools for </a:t>
            </a:r>
            <a:r>
              <a:rPr lang="sv-SE" err="1"/>
              <a:t>you</a:t>
            </a:r>
            <a:endParaRPr lang="sv-SE"/>
          </a:p>
        </p:txBody>
      </p:sp>
      <p:pic>
        <p:nvPicPr>
          <p:cNvPr id="7" name="Bildobjekt 6" descr="En bild som visar text, elektronik&#10;&#10;Automatiskt genererad beskrivning">
            <a:extLst>
              <a:ext uri="{FF2B5EF4-FFF2-40B4-BE49-F238E27FC236}">
                <a16:creationId xmlns:a16="http://schemas.microsoft.com/office/drawing/2014/main" id="{A70AB373-823F-488D-9470-79BDA674BBD8}"/>
              </a:ext>
            </a:extLst>
          </p:cNvPr>
          <p:cNvPicPr>
            <a:picLocks noChangeAspect="1"/>
          </p:cNvPicPr>
          <p:nvPr/>
        </p:nvPicPr>
        <p:blipFill rotWithShape="1">
          <a:blip r:embed="rId3">
            <a:extLst>
              <a:ext uri="{28A0092B-C50C-407E-A947-70E740481C1C}">
                <a14:useLocalDpi xmlns:a14="http://schemas.microsoft.com/office/drawing/2010/main" val="0"/>
              </a:ext>
            </a:extLst>
          </a:blip>
          <a:srcRect l="15748" t="10441" r="19500" b="11370"/>
          <a:stretch/>
        </p:blipFill>
        <p:spPr>
          <a:xfrm>
            <a:off x="5616000" y="512508"/>
            <a:ext cx="3528000" cy="3942983"/>
          </a:xfrm>
          <a:prstGeom prst="rect">
            <a:avLst/>
          </a:prstGeom>
          <a:noFill/>
        </p:spPr>
      </p:pic>
    </p:spTree>
    <p:extLst>
      <p:ext uri="{BB962C8B-B14F-4D97-AF65-F5344CB8AC3E}">
        <p14:creationId xmlns:p14="http://schemas.microsoft.com/office/powerpoint/2010/main" val="237287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9D944D-228C-4206-A078-0571A669B4EF}"/>
              </a:ext>
            </a:extLst>
          </p:cNvPr>
          <p:cNvSpPr>
            <a:spLocks noGrp="1"/>
          </p:cNvSpPr>
          <p:nvPr>
            <p:ph type="title"/>
          </p:nvPr>
        </p:nvSpPr>
        <p:spPr>
          <a:xfrm>
            <a:off x="532800" y="720000"/>
            <a:ext cx="8078400" cy="1036800"/>
          </a:xfrm>
        </p:spPr>
        <p:txBody>
          <a:bodyPr anchor="ctr">
            <a:normAutofit/>
          </a:bodyPr>
          <a:lstStyle/>
          <a:p>
            <a:r>
              <a:rPr lang="sv-SE" sz="2300" b="1" i="1"/>
              <a:t>”Återbrukat tegel sparar 96 % i klimatpåverkan jämfört med att använda nytillverkat tegel”</a:t>
            </a:r>
            <a:br>
              <a:rPr lang="sv-SE" sz="2300" b="1" i="1"/>
            </a:br>
            <a:r>
              <a:rPr lang="sv-SE" sz="1400"/>
              <a:t>https://tegel.brukspecialisten.se/produkter/aterbrukatfasadtegel/</a:t>
            </a:r>
          </a:p>
        </p:txBody>
      </p:sp>
      <p:pic>
        <p:nvPicPr>
          <p:cNvPr id="1026" name="Picture 2">
            <a:extLst>
              <a:ext uri="{FF2B5EF4-FFF2-40B4-BE49-F238E27FC236}">
                <a16:creationId xmlns:a16="http://schemas.microsoft.com/office/drawing/2014/main" id="{ABFCA9C1-743E-498B-935A-B94455F2F1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48" b="12738"/>
          <a:stretch/>
        </p:blipFill>
        <p:spPr bwMode="auto">
          <a:xfrm>
            <a:off x="532800" y="1800000"/>
            <a:ext cx="8078400" cy="2700000"/>
          </a:xfrm>
          <a:prstGeom prst="rect">
            <a:avLst/>
          </a:prstGeom>
          <a:solidFill>
            <a:srgbClr val="FFFFFF"/>
          </a:solidFill>
        </p:spPr>
      </p:pic>
    </p:spTree>
    <p:extLst>
      <p:ext uri="{BB962C8B-B14F-4D97-AF65-F5344CB8AC3E}">
        <p14:creationId xmlns:p14="http://schemas.microsoft.com/office/powerpoint/2010/main" val="254088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Bildobjekt 71" descr="En bild som visar karta&#10;&#10;Automatiskt genererad beskrivning">
            <a:extLst>
              <a:ext uri="{FF2B5EF4-FFF2-40B4-BE49-F238E27FC236}">
                <a16:creationId xmlns:a16="http://schemas.microsoft.com/office/drawing/2014/main" id="{1B820163-4415-498F-B55B-6052A898FA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0" t="15316" r="3305" b="17973"/>
          <a:stretch/>
        </p:blipFill>
        <p:spPr>
          <a:xfrm>
            <a:off x="1824171" y="0"/>
            <a:ext cx="5927879" cy="4946469"/>
          </a:xfrm>
          <a:prstGeom prst="rect">
            <a:avLst/>
          </a:prstGeom>
        </p:spPr>
      </p:pic>
      <p:sp>
        <p:nvSpPr>
          <p:cNvPr id="17" name="Rektangel: rundade hörn 16">
            <a:extLst>
              <a:ext uri="{FF2B5EF4-FFF2-40B4-BE49-F238E27FC236}">
                <a16:creationId xmlns:a16="http://schemas.microsoft.com/office/drawing/2014/main" id="{85AA99BE-39F8-48BC-9E2F-5197C2B440D8}"/>
              </a:ext>
            </a:extLst>
          </p:cNvPr>
          <p:cNvSpPr/>
          <p:nvPr/>
        </p:nvSpPr>
        <p:spPr>
          <a:xfrm>
            <a:off x="1891822" y="2756163"/>
            <a:ext cx="5860228" cy="1854708"/>
          </a:xfrm>
          <a:prstGeom prst="roundRect">
            <a:avLst/>
          </a:prstGeom>
          <a:solidFill>
            <a:srgbClr val="F7C366"/>
          </a:solidFill>
          <a:ln>
            <a:solidFill>
              <a:srgbClr val="CE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a:extLst>
              <a:ext uri="{FF2B5EF4-FFF2-40B4-BE49-F238E27FC236}">
                <a16:creationId xmlns:a16="http://schemas.microsoft.com/office/drawing/2014/main" id="{F7AF10A0-F76A-426C-A67D-41329C557B14}"/>
              </a:ext>
            </a:extLst>
          </p:cNvPr>
          <p:cNvSpPr txBox="1"/>
          <p:nvPr/>
        </p:nvSpPr>
        <p:spPr>
          <a:xfrm>
            <a:off x="3578352" y="3352800"/>
            <a:ext cx="2487168" cy="523220"/>
          </a:xfrm>
          <a:prstGeom prst="rect">
            <a:avLst/>
          </a:prstGeom>
          <a:noFill/>
        </p:spPr>
        <p:txBody>
          <a:bodyPr wrap="square" lIns="91440" tIns="45720" rIns="91440" bIns="45720" rtlCol="0" anchor="t">
            <a:spAutoFit/>
          </a:bodyPr>
          <a:lstStyle/>
          <a:p>
            <a:pPr algn="ctr"/>
            <a:r>
              <a:rPr lang="sv-SE" sz="2800" b="1" i="1"/>
              <a:t>”</a:t>
            </a:r>
            <a:r>
              <a:rPr lang="sv-SE" sz="2800" b="1" i="1" u="sng"/>
              <a:t>Basplatta</a:t>
            </a:r>
            <a:r>
              <a:rPr lang="sv-SE" sz="2800" b="1" i="1"/>
              <a:t>”</a:t>
            </a:r>
            <a:r>
              <a:rPr lang="sv-SE" sz="2400" b="1"/>
              <a:t> </a:t>
            </a:r>
            <a:endParaRPr lang="sv-SE" sz="2400" b="1">
              <a:cs typeface="Calibri"/>
            </a:endParaRPr>
          </a:p>
        </p:txBody>
      </p:sp>
      <p:sp>
        <p:nvSpPr>
          <p:cNvPr id="31" name="textruta 30">
            <a:extLst>
              <a:ext uri="{FF2B5EF4-FFF2-40B4-BE49-F238E27FC236}">
                <a16:creationId xmlns:a16="http://schemas.microsoft.com/office/drawing/2014/main" id="{0A125F7F-64BF-4DAC-A448-79090BD326BC}"/>
              </a:ext>
            </a:extLst>
          </p:cNvPr>
          <p:cNvSpPr txBox="1"/>
          <p:nvPr/>
        </p:nvSpPr>
        <p:spPr>
          <a:xfrm>
            <a:off x="2663952" y="3011424"/>
            <a:ext cx="1024128" cy="300082"/>
          </a:xfrm>
          <a:prstGeom prst="rect">
            <a:avLst/>
          </a:prstGeom>
          <a:noFill/>
        </p:spPr>
        <p:txBody>
          <a:bodyPr wrap="square" lIns="91440" tIns="45720" rIns="91440" bIns="45720" rtlCol="0" anchor="t">
            <a:spAutoFit/>
          </a:bodyPr>
          <a:lstStyle/>
          <a:p>
            <a:r>
              <a:rPr lang="sv-SE" b="1"/>
              <a:t>Utbildning</a:t>
            </a:r>
          </a:p>
        </p:txBody>
      </p:sp>
      <p:sp>
        <p:nvSpPr>
          <p:cNvPr id="32" name="textruta 31">
            <a:extLst>
              <a:ext uri="{FF2B5EF4-FFF2-40B4-BE49-F238E27FC236}">
                <a16:creationId xmlns:a16="http://schemas.microsoft.com/office/drawing/2014/main" id="{3B9F78F7-84BC-4BFC-A9BE-479B32BC6FE2}"/>
              </a:ext>
            </a:extLst>
          </p:cNvPr>
          <p:cNvSpPr txBox="1"/>
          <p:nvPr/>
        </p:nvSpPr>
        <p:spPr>
          <a:xfrm>
            <a:off x="5754624" y="3060192"/>
            <a:ext cx="1670304" cy="300082"/>
          </a:xfrm>
          <a:prstGeom prst="rect">
            <a:avLst/>
          </a:prstGeom>
          <a:noFill/>
        </p:spPr>
        <p:txBody>
          <a:bodyPr wrap="square" lIns="91440" tIns="45720" rIns="91440" bIns="45720" rtlCol="0" anchor="t">
            <a:spAutoFit/>
          </a:bodyPr>
          <a:lstStyle/>
          <a:p>
            <a:r>
              <a:rPr lang="sv-SE" b="1"/>
              <a:t>Omvärldsbevakning</a:t>
            </a:r>
          </a:p>
        </p:txBody>
      </p:sp>
      <p:sp>
        <p:nvSpPr>
          <p:cNvPr id="33" name="textruta 32">
            <a:extLst>
              <a:ext uri="{FF2B5EF4-FFF2-40B4-BE49-F238E27FC236}">
                <a16:creationId xmlns:a16="http://schemas.microsoft.com/office/drawing/2014/main" id="{49AF3CFA-6FAF-45CA-96CC-519B3482217E}"/>
              </a:ext>
            </a:extLst>
          </p:cNvPr>
          <p:cNvSpPr txBox="1"/>
          <p:nvPr/>
        </p:nvSpPr>
        <p:spPr>
          <a:xfrm>
            <a:off x="2462784" y="3875240"/>
            <a:ext cx="1670304" cy="300082"/>
          </a:xfrm>
          <a:prstGeom prst="rect">
            <a:avLst/>
          </a:prstGeom>
          <a:noFill/>
        </p:spPr>
        <p:txBody>
          <a:bodyPr wrap="square" lIns="91440" tIns="45720" rIns="91440" bIns="45720" rtlCol="0" anchor="t">
            <a:spAutoFit/>
          </a:bodyPr>
          <a:lstStyle/>
          <a:p>
            <a:r>
              <a:rPr lang="sv-SE" b="1" err="1"/>
              <a:t>Circular</a:t>
            </a:r>
            <a:r>
              <a:rPr lang="sv-SE" b="1"/>
              <a:t> </a:t>
            </a:r>
            <a:r>
              <a:rPr lang="sv-SE" b="1" err="1"/>
              <a:t>hubs</a:t>
            </a:r>
            <a:endParaRPr lang="sv-SE" b="1">
              <a:cs typeface="Calibri"/>
            </a:endParaRPr>
          </a:p>
        </p:txBody>
      </p:sp>
      <p:sp>
        <p:nvSpPr>
          <p:cNvPr id="34" name="textruta 33">
            <a:extLst>
              <a:ext uri="{FF2B5EF4-FFF2-40B4-BE49-F238E27FC236}">
                <a16:creationId xmlns:a16="http://schemas.microsoft.com/office/drawing/2014/main" id="{C284FF2A-21EC-45C7-BDBC-002169A22D8F}"/>
              </a:ext>
            </a:extLst>
          </p:cNvPr>
          <p:cNvSpPr txBox="1"/>
          <p:nvPr/>
        </p:nvSpPr>
        <p:spPr>
          <a:xfrm>
            <a:off x="5754624" y="3872881"/>
            <a:ext cx="1737360" cy="300082"/>
          </a:xfrm>
          <a:prstGeom prst="rect">
            <a:avLst/>
          </a:prstGeom>
          <a:noFill/>
        </p:spPr>
        <p:txBody>
          <a:bodyPr wrap="square" lIns="91440" tIns="45720" rIns="91440" bIns="45720" rtlCol="0" anchor="t">
            <a:spAutoFit/>
          </a:bodyPr>
          <a:lstStyle/>
          <a:p>
            <a:r>
              <a:rPr lang="sv-SE" b="1"/>
              <a:t>Kompetensbyggande</a:t>
            </a:r>
            <a:endParaRPr lang="sv-SE" b="1">
              <a:cs typeface="Calibri"/>
            </a:endParaRPr>
          </a:p>
        </p:txBody>
      </p:sp>
      <p:sp>
        <p:nvSpPr>
          <p:cNvPr id="53" name="Pil: sparr 52">
            <a:extLst>
              <a:ext uri="{FF2B5EF4-FFF2-40B4-BE49-F238E27FC236}">
                <a16:creationId xmlns:a16="http://schemas.microsoft.com/office/drawing/2014/main" id="{75F5E64F-D829-47F1-99CB-D6527B5F0C1B}"/>
              </a:ext>
            </a:extLst>
          </p:cNvPr>
          <p:cNvSpPr/>
          <p:nvPr/>
        </p:nvSpPr>
        <p:spPr>
          <a:xfrm rot="16200000">
            <a:off x="1842016" y="934965"/>
            <a:ext cx="1091184" cy="1108491"/>
          </a:xfrm>
          <a:prstGeom prst="chevron">
            <a:avLst/>
          </a:prstGeom>
          <a:solidFill>
            <a:srgbClr val="F7C366"/>
          </a:solidFill>
          <a:ln>
            <a:solidFill>
              <a:srgbClr val="CE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4" name="Pil: sparr 53">
            <a:extLst>
              <a:ext uri="{FF2B5EF4-FFF2-40B4-BE49-F238E27FC236}">
                <a16:creationId xmlns:a16="http://schemas.microsoft.com/office/drawing/2014/main" id="{A68D12E1-D327-4724-B417-ADD3B59598E7}"/>
              </a:ext>
            </a:extLst>
          </p:cNvPr>
          <p:cNvSpPr/>
          <p:nvPr/>
        </p:nvSpPr>
        <p:spPr>
          <a:xfrm rot="16200000">
            <a:off x="3034874" y="922364"/>
            <a:ext cx="1091184" cy="1108491"/>
          </a:xfrm>
          <a:prstGeom prst="chevron">
            <a:avLst/>
          </a:prstGeom>
          <a:solidFill>
            <a:srgbClr val="F7C366"/>
          </a:solidFill>
          <a:ln>
            <a:solidFill>
              <a:srgbClr val="CE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5" name="Pil: sparr 54">
            <a:extLst>
              <a:ext uri="{FF2B5EF4-FFF2-40B4-BE49-F238E27FC236}">
                <a16:creationId xmlns:a16="http://schemas.microsoft.com/office/drawing/2014/main" id="{F8BB6C71-6849-4CC6-86B5-86C2054FA844}"/>
              </a:ext>
            </a:extLst>
          </p:cNvPr>
          <p:cNvSpPr/>
          <p:nvPr/>
        </p:nvSpPr>
        <p:spPr>
          <a:xfrm rot="16200000">
            <a:off x="4223944" y="918884"/>
            <a:ext cx="1091184" cy="1108491"/>
          </a:xfrm>
          <a:prstGeom prst="chevron">
            <a:avLst/>
          </a:prstGeom>
          <a:solidFill>
            <a:srgbClr val="F7C366"/>
          </a:solidFill>
          <a:ln>
            <a:solidFill>
              <a:srgbClr val="CE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6" name="Pil: sparr 55">
            <a:extLst>
              <a:ext uri="{FF2B5EF4-FFF2-40B4-BE49-F238E27FC236}">
                <a16:creationId xmlns:a16="http://schemas.microsoft.com/office/drawing/2014/main" id="{C83A06B4-18F4-4147-9957-54867DA04BA9}"/>
              </a:ext>
            </a:extLst>
          </p:cNvPr>
          <p:cNvSpPr/>
          <p:nvPr/>
        </p:nvSpPr>
        <p:spPr>
          <a:xfrm rot="16200000">
            <a:off x="5408384" y="934965"/>
            <a:ext cx="1091184" cy="1108491"/>
          </a:xfrm>
          <a:prstGeom prst="chevron">
            <a:avLst/>
          </a:prstGeom>
          <a:solidFill>
            <a:srgbClr val="F7C366"/>
          </a:solidFill>
          <a:ln>
            <a:solidFill>
              <a:srgbClr val="CE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7" name="Pil: sparr 56">
            <a:extLst>
              <a:ext uri="{FF2B5EF4-FFF2-40B4-BE49-F238E27FC236}">
                <a16:creationId xmlns:a16="http://schemas.microsoft.com/office/drawing/2014/main" id="{C2B0E409-7959-430F-BA86-153BADB1F132}"/>
              </a:ext>
            </a:extLst>
          </p:cNvPr>
          <p:cNvSpPr/>
          <p:nvPr/>
        </p:nvSpPr>
        <p:spPr>
          <a:xfrm rot="16200000">
            <a:off x="6584563" y="934965"/>
            <a:ext cx="1091184" cy="1108491"/>
          </a:xfrm>
          <a:prstGeom prst="chevron">
            <a:avLst/>
          </a:prstGeom>
          <a:solidFill>
            <a:srgbClr val="F7C366"/>
          </a:solidFill>
          <a:ln>
            <a:solidFill>
              <a:srgbClr val="CE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8" name="textruta 57">
            <a:extLst>
              <a:ext uri="{FF2B5EF4-FFF2-40B4-BE49-F238E27FC236}">
                <a16:creationId xmlns:a16="http://schemas.microsoft.com/office/drawing/2014/main" id="{E1136F39-9C91-4709-84E9-557CC7BCBEE7}"/>
              </a:ext>
            </a:extLst>
          </p:cNvPr>
          <p:cNvSpPr txBox="1"/>
          <p:nvPr/>
        </p:nvSpPr>
        <p:spPr>
          <a:xfrm>
            <a:off x="1986430" y="1144028"/>
            <a:ext cx="989267" cy="400110"/>
          </a:xfrm>
          <a:prstGeom prst="rect">
            <a:avLst/>
          </a:prstGeom>
          <a:noFill/>
        </p:spPr>
        <p:txBody>
          <a:bodyPr wrap="square" rtlCol="0">
            <a:spAutoFit/>
          </a:bodyPr>
          <a:lstStyle/>
          <a:p>
            <a:r>
              <a:rPr lang="sv-SE" sz="2000" b="1">
                <a:solidFill>
                  <a:srgbClr val="000000"/>
                </a:solidFill>
              </a:rPr>
              <a:t>Textil</a:t>
            </a:r>
            <a:endParaRPr lang="sv-SE" b="1">
              <a:solidFill>
                <a:srgbClr val="000000"/>
              </a:solidFill>
            </a:endParaRPr>
          </a:p>
        </p:txBody>
      </p:sp>
      <p:sp>
        <p:nvSpPr>
          <p:cNvPr id="59" name="textruta 58">
            <a:extLst>
              <a:ext uri="{FF2B5EF4-FFF2-40B4-BE49-F238E27FC236}">
                <a16:creationId xmlns:a16="http://schemas.microsoft.com/office/drawing/2014/main" id="{E0FAF650-1FEE-4FCF-9F1F-82E0DB42C868}"/>
              </a:ext>
            </a:extLst>
          </p:cNvPr>
          <p:cNvSpPr txBox="1"/>
          <p:nvPr/>
        </p:nvSpPr>
        <p:spPr>
          <a:xfrm>
            <a:off x="3213132" y="1144028"/>
            <a:ext cx="989267" cy="400110"/>
          </a:xfrm>
          <a:prstGeom prst="rect">
            <a:avLst/>
          </a:prstGeom>
          <a:noFill/>
        </p:spPr>
        <p:txBody>
          <a:bodyPr wrap="square" rtlCol="0">
            <a:spAutoFit/>
          </a:bodyPr>
          <a:lstStyle/>
          <a:p>
            <a:r>
              <a:rPr lang="sv-SE" sz="2000" b="1">
                <a:solidFill>
                  <a:srgbClr val="000000"/>
                </a:solidFill>
              </a:rPr>
              <a:t>Plast</a:t>
            </a:r>
            <a:endParaRPr lang="sv-SE" b="1">
              <a:solidFill>
                <a:srgbClr val="000000"/>
              </a:solidFill>
            </a:endParaRPr>
          </a:p>
        </p:txBody>
      </p:sp>
      <p:sp>
        <p:nvSpPr>
          <p:cNvPr id="60" name="textruta 59">
            <a:extLst>
              <a:ext uri="{FF2B5EF4-FFF2-40B4-BE49-F238E27FC236}">
                <a16:creationId xmlns:a16="http://schemas.microsoft.com/office/drawing/2014/main" id="{5AB20C73-E3B6-4487-B5B5-9B7C950A503B}"/>
              </a:ext>
            </a:extLst>
          </p:cNvPr>
          <p:cNvSpPr txBox="1"/>
          <p:nvPr/>
        </p:nvSpPr>
        <p:spPr>
          <a:xfrm>
            <a:off x="4435254" y="1150893"/>
            <a:ext cx="989267" cy="400110"/>
          </a:xfrm>
          <a:prstGeom prst="rect">
            <a:avLst/>
          </a:prstGeom>
          <a:noFill/>
        </p:spPr>
        <p:txBody>
          <a:bodyPr wrap="square" rtlCol="0">
            <a:spAutoFit/>
          </a:bodyPr>
          <a:lstStyle/>
          <a:p>
            <a:r>
              <a:rPr lang="sv-SE" sz="2000" b="1">
                <a:solidFill>
                  <a:srgbClr val="000000"/>
                </a:solidFill>
              </a:rPr>
              <a:t>Bygg</a:t>
            </a:r>
            <a:endParaRPr lang="sv-SE" b="1">
              <a:solidFill>
                <a:srgbClr val="000000"/>
              </a:solidFill>
            </a:endParaRPr>
          </a:p>
        </p:txBody>
      </p:sp>
      <p:sp>
        <p:nvSpPr>
          <p:cNvPr id="61" name="textruta 60">
            <a:extLst>
              <a:ext uri="{FF2B5EF4-FFF2-40B4-BE49-F238E27FC236}">
                <a16:creationId xmlns:a16="http://schemas.microsoft.com/office/drawing/2014/main" id="{71896C16-147F-4E55-9178-8969586EE8C9}"/>
              </a:ext>
            </a:extLst>
          </p:cNvPr>
          <p:cNvSpPr txBox="1"/>
          <p:nvPr/>
        </p:nvSpPr>
        <p:spPr>
          <a:xfrm>
            <a:off x="5543746" y="1166371"/>
            <a:ext cx="989267" cy="400110"/>
          </a:xfrm>
          <a:prstGeom prst="rect">
            <a:avLst/>
          </a:prstGeom>
          <a:noFill/>
        </p:spPr>
        <p:txBody>
          <a:bodyPr wrap="square" rtlCol="0">
            <a:spAutoFit/>
          </a:bodyPr>
          <a:lstStyle/>
          <a:p>
            <a:r>
              <a:rPr lang="sv-SE" sz="2000" b="1" err="1">
                <a:solidFill>
                  <a:srgbClr val="000000"/>
                </a:solidFill>
              </a:rPr>
              <a:t>Inredn</a:t>
            </a:r>
            <a:r>
              <a:rPr lang="sv-SE" sz="2000" b="1">
                <a:solidFill>
                  <a:srgbClr val="000000"/>
                </a:solidFill>
              </a:rPr>
              <a:t>.</a:t>
            </a:r>
            <a:endParaRPr lang="sv-SE" b="1">
              <a:solidFill>
                <a:srgbClr val="000000"/>
              </a:solidFill>
            </a:endParaRPr>
          </a:p>
        </p:txBody>
      </p:sp>
      <p:sp>
        <p:nvSpPr>
          <p:cNvPr id="62" name="textruta 61">
            <a:extLst>
              <a:ext uri="{FF2B5EF4-FFF2-40B4-BE49-F238E27FC236}">
                <a16:creationId xmlns:a16="http://schemas.microsoft.com/office/drawing/2014/main" id="{18CB9E45-C8E5-43F7-BC2E-EFB36176C942}"/>
              </a:ext>
            </a:extLst>
          </p:cNvPr>
          <p:cNvSpPr txBox="1"/>
          <p:nvPr/>
        </p:nvSpPr>
        <p:spPr>
          <a:xfrm>
            <a:off x="6930294" y="1099216"/>
            <a:ext cx="989267" cy="400110"/>
          </a:xfrm>
          <a:prstGeom prst="rect">
            <a:avLst/>
          </a:prstGeom>
          <a:noFill/>
        </p:spPr>
        <p:txBody>
          <a:bodyPr wrap="square" rtlCol="0">
            <a:spAutoFit/>
          </a:bodyPr>
          <a:lstStyle/>
          <a:p>
            <a:r>
              <a:rPr lang="sv-SE" sz="2000" b="1">
                <a:solidFill>
                  <a:srgbClr val="000000"/>
                </a:solidFill>
              </a:rPr>
              <a:t> +</a:t>
            </a:r>
            <a:endParaRPr lang="sv-SE" b="1">
              <a:solidFill>
                <a:srgbClr val="000000"/>
              </a:solidFill>
            </a:endParaRPr>
          </a:p>
        </p:txBody>
      </p:sp>
      <p:sp>
        <p:nvSpPr>
          <p:cNvPr id="63" name="Pil: upp-ned 62">
            <a:extLst>
              <a:ext uri="{FF2B5EF4-FFF2-40B4-BE49-F238E27FC236}">
                <a16:creationId xmlns:a16="http://schemas.microsoft.com/office/drawing/2014/main" id="{4662F657-45A7-42F5-9E80-14A60FBC5CD7}"/>
              </a:ext>
            </a:extLst>
          </p:cNvPr>
          <p:cNvSpPr/>
          <p:nvPr/>
        </p:nvSpPr>
        <p:spPr>
          <a:xfrm rot="16200000">
            <a:off x="4501437" y="-510495"/>
            <a:ext cx="505696" cy="5860228"/>
          </a:xfrm>
          <a:prstGeom prst="upDownArrow">
            <a:avLst/>
          </a:prstGeom>
          <a:solidFill>
            <a:srgbClr val="F7C366"/>
          </a:solidFill>
          <a:ln>
            <a:solidFill>
              <a:srgbClr val="CE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textruta 63">
            <a:extLst>
              <a:ext uri="{FF2B5EF4-FFF2-40B4-BE49-F238E27FC236}">
                <a16:creationId xmlns:a16="http://schemas.microsoft.com/office/drawing/2014/main" id="{415B0251-6EA2-4113-8729-0B01E8B41ED9}"/>
              </a:ext>
            </a:extLst>
          </p:cNvPr>
          <p:cNvSpPr txBox="1"/>
          <p:nvPr/>
        </p:nvSpPr>
        <p:spPr>
          <a:xfrm>
            <a:off x="2462784" y="2285854"/>
            <a:ext cx="4962144" cy="300082"/>
          </a:xfrm>
          <a:prstGeom prst="rect">
            <a:avLst/>
          </a:prstGeom>
          <a:noFill/>
        </p:spPr>
        <p:txBody>
          <a:bodyPr wrap="square" lIns="91440" tIns="45720" rIns="91440" bIns="45720" rtlCol="0" anchor="t">
            <a:spAutoFit/>
          </a:bodyPr>
          <a:lstStyle/>
          <a:p>
            <a:r>
              <a:rPr lang="sv-SE" b="1"/>
              <a:t>Cirkulära affärsmodeller, såsom design, reparation och delande </a:t>
            </a:r>
            <a:endParaRPr lang="sv-SE" b="1">
              <a:cs typeface="Calibri"/>
            </a:endParaRPr>
          </a:p>
        </p:txBody>
      </p:sp>
      <p:sp>
        <p:nvSpPr>
          <p:cNvPr id="68" name="Rektangel: rundade hörn 67">
            <a:extLst>
              <a:ext uri="{FF2B5EF4-FFF2-40B4-BE49-F238E27FC236}">
                <a16:creationId xmlns:a16="http://schemas.microsoft.com/office/drawing/2014/main" id="{4AEE5CAA-FDAB-4F5C-AA83-FC087BCAD3DB}"/>
              </a:ext>
            </a:extLst>
          </p:cNvPr>
          <p:cNvSpPr/>
          <p:nvPr/>
        </p:nvSpPr>
        <p:spPr>
          <a:xfrm>
            <a:off x="2077616" y="73841"/>
            <a:ext cx="5414367" cy="579923"/>
          </a:xfrm>
          <a:prstGeom prst="roundRect">
            <a:avLst/>
          </a:prstGeom>
          <a:solidFill>
            <a:srgbClr val="F7C366"/>
          </a:solidFill>
          <a:ln>
            <a:solidFill>
              <a:srgbClr val="CECEC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800" b="1">
                <a:solidFill>
                  <a:schemeClr val="tx1"/>
                </a:solidFill>
              </a:rPr>
              <a:t>påverkan &amp; samverkan nationellt &amp; internationellt</a:t>
            </a:r>
            <a:endParaRPr lang="sv-SE" sz="1800" b="1">
              <a:solidFill>
                <a:schemeClr val="tx1"/>
              </a:solidFill>
              <a:cs typeface="Calibri"/>
            </a:endParaRPr>
          </a:p>
        </p:txBody>
      </p:sp>
    </p:spTree>
    <p:extLst>
      <p:ext uri="{BB962C8B-B14F-4D97-AF65-F5344CB8AC3E}">
        <p14:creationId xmlns:p14="http://schemas.microsoft.com/office/powerpoint/2010/main" val="368088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1BAA58-F745-4E3A-A270-B2FFD0CD6B67}"/>
              </a:ext>
            </a:extLst>
          </p:cNvPr>
          <p:cNvSpPr>
            <a:spLocks noGrp="1"/>
          </p:cNvSpPr>
          <p:nvPr>
            <p:ph type="title"/>
          </p:nvPr>
        </p:nvSpPr>
        <p:spPr>
          <a:xfrm>
            <a:off x="457319" y="277896"/>
            <a:ext cx="8078400" cy="1036800"/>
          </a:xfrm>
        </p:spPr>
        <p:txBody>
          <a:bodyPr anchor="ctr">
            <a:normAutofit/>
          </a:bodyPr>
          <a:lstStyle/>
          <a:p>
            <a:r>
              <a:rPr lang="sv-SE" sz="3600" b="1"/>
              <a:t>”Basplatta” – </a:t>
            </a:r>
            <a:br>
              <a:rPr lang="sv-SE" sz="3600" b="1"/>
            </a:br>
            <a:r>
              <a:rPr lang="sv-SE" sz="3200" b="1"/>
              <a:t>stärka kunskapen om cirkulära affärsmodeller</a:t>
            </a:r>
            <a:endParaRPr lang="sv-SE" sz="3600" b="1"/>
          </a:p>
        </p:txBody>
      </p:sp>
      <p:pic>
        <p:nvPicPr>
          <p:cNvPr id="11" name="Bild 10" descr="Övervåningen kontur">
            <a:extLst>
              <a:ext uri="{FF2B5EF4-FFF2-40B4-BE49-F238E27FC236}">
                <a16:creationId xmlns:a16="http://schemas.microsoft.com/office/drawing/2014/main" id="{5529400C-2D53-4F81-920A-0229C71410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5175" y="3512194"/>
            <a:ext cx="1725904" cy="1715121"/>
          </a:xfrm>
          <a:prstGeom prst="rect">
            <a:avLst/>
          </a:prstGeom>
        </p:spPr>
      </p:pic>
      <p:sp>
        <p:nvSpPr>
          <p:cNvPr id="326" name="Rektangel: rundade hörn 325">
            <a:extLst>
              <a:ext uri="{FF2B5EF4-FFF2-40B4-BE49-F238E27FC236}">
                <a16:creationId xmlns:a16="http://schemas.microsoft.com/office/drawing/2014/main" id="{176028B2-31C3-42A1-85A5-C9E914F14F0A}"/>
              </a:ext>
            </a:extLst>
          </p:cNvPr>
          <p:cNvSpPr/>
          <p:nvPr/>
        </p:nvSpPr>
        <p:spPr>
          <a:xfrm>
            <a:off x="319177" y="1359738"/>
            <a:ext cx="2081122" cy="646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b="1">
                <a:solidFill>
                  <a:schemeClr val="bg1"/>
                </a:solidFill>
                <a:cs typeface="Calibri"/>
              </a:rPr>
              <a:t>kraftsamla i främjandesystemet</a:t>
            </a:r>
          </a:p>
        </p:txBody>
      </p:sp>
      <p:sp>
        <p:nvSpPr>
          <p:cNvPr id="327" name="Rektangel: rundade hörn 326">
            <a:extLst>
              <a:ext uri="{FF2B5EF4-FFF2-40B4-BE49-F238E27FC236}">
                <a16:creationId xmlns:a16="http://schemas.microsoft.com/office/drawing/2014/main" id="{578E6F69-115D-437B-BCA2-7514E178E86A}"/>
              </a:ext>
            </a:extLst>
          </p:cNvPr>
          <p:cNvSpPr/>
          <p:nvPr/>
        </p:nvSpPr>
        <p:spPr>
          <a:xfrm>
            <a:off x="4653951" y="1359738"/>
            <a:ext cx="2081122" cy="646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700" b="1">
                <a:cs typeface="Calibri"/>
              </a:rPr>
              <a:t>vidareutveckla befintliga satsningar</a:t>
            </a:r>
          </a:p>
        </p:txBody>
      </p:sp>
      <p:sp>
        <p:nvSpPr>
          <p:cNvPr id="328" name="Rektangel: rundade hörn 327">
            <a:extLst>
              <a:ext uri="{FF2B5EF4-FFF2-40B4-BE49-F238E27FC236}">
                <a16:creationId xmlns:a16="http://schemas.microsoft.com/office/drawing/2014/main" id="{3C37A7FC-8A5D-4F18-B32A-C8CBDA9790D2}"/>
              </a:ext>
            </a:extLst>
          </p:cNvPr>
          <p:cNvSpPr/>
          <p:nvPr/>
        </p:nvSpPr>
        <p:spPr>
          <a:xfrm>
            <a:off x="2486564" y="1359738"/>
            <a:ext cx="2081122" cy="646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800" b="1">
                <a:cs typeface="Calibri"/>
              </a:rPr>
              <a:t>stötta SME i omställning</a:t>
            </a:r>
          </a:p>
        </p:txBody>
      </p:sp>
      <p:sp>
        <p:nvSpPr>
          <p:cNvPr id="329" name="Rektangel: rundade hörn 328">
            <a:extLst>
              <a:ext uri="{FF2B5EF4-FFF2-40B4-BE49-F238E27FC236}">
                <a16:creationId xmlns:a16="http://schemas.microsoft.com/office/drawing/2014/main" id="{BFE52A91-D093-47D2-A086-3109D46E83F6}"/>
              </a:ext>
            </a:extLst>
          </p:cNvPr>
          <p:cNvSpPr/>
          <p:nvPr/>
        </p:nvSpPr>
        <p:spPr>
          <a:xfrm>
            <a:off x="6778205" y="1359737"/>
            <a:ext cx="2081122" cy="646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800" b="1">
                <a:cs typeface="Calibri"/>
              </a:rPr>
              <a:t>utvecklingsresa</a:t>
            </a:r>
          </a:p>
        </p:txBody>
      </p:sp>
      <p:sp>
        <p:nvSpPr>
          <p:cNvPr id="330" name="Rektangel: rundade hörn 329">
            <a:extLst>
              <a:ext uri="{FF2B5EF4-FFF2-40B4-BE49-F238E27FC236}">
                <a16:creationId xmlns:a16="http://schemas.microsoft.com/office/drawing/2014/main" id="{C3E48AFA-FEDC-48E6-9719-E17CB5522941}"/>
              </a:ext>
            </a:extLst>
          </p:cNvPr>
          <p:cNvSpPr/>
          <p:nvPr/>
        </p:nvSpPr>
        <p:spPr>
          <a:xfrm>
            <a:off x="319176" y="2082199"/>
            <a:ext cx="2081122" cy="1714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700" b="1">
                <a:cs typeface="Calibri"/>
              </a:rPr>
              <a:t>kunskapspåfyllning</a:t>
            </a:r>
          </a:p>
          <a:p>
            <a:pPr algn="ctr"/>
            <a:endParaRPr lang="sv-SE" sz="1700" b="1">
              <a:cs typeface="Calibri"/>
            </a:endParaRPr>
          </a:p>
          <a:p>
            <a:pPr algn="ctr"/>
            <a:r>
              <a:rPr lang="sv-SE" sz="1700" b="1">
                <a:cs typeface="Calibri"/>
              </a:rPr>
              <a:t>innovation - ställa om linjärt till cirkulärt</a:t>
            </a:r>
            <a:endParaRPr lang="sv-SE" b="1"/>
          </a:p>
        </p:txBody>
      </p:sp>
      <p:sp>
        <p:nvSpPr>
          <p:cNvPr id="331" name="Rektangel: rundade hörn 330">
            <a:extLst>
              <a:ext uri="{FF2B5EF4-FFF2-40B4-BE49-F238E27FC236}">
                <a16:creationId xmlns:a16="http://schemas.microsoft.com/office/drawing/2014/main" id="{7D0C41E9-C1A9-4C7E-8A13-272B9900960F}"/>
              </a:ext>
            </a:extLst>
          </p:cNvPr>
          <p:cNvSpPr/>
          <p:nvPr/>
        </p:nvSpPr>
        <p:spPr>
          <a:xfrm>
            <a:off x="2486563" y="2082199"/>
            <a:ext cx="2081122" cy="1714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800" b="1">
                <a:cs typeface="Calibri"/>
              </a:rPr>
              <a:t>nya insikter </a:t>
            </a:r>
          </a:p>
          <a:p>
            <a:pPr algn="ctr"/>
            <a:endParaRPr lang="sv-SE" sz="1800" b="1">
              <a:cs typeface="Calibri"/>
            </a:endParaRPr>
          </a:p>
          <a:p>
            <a:pPr algn="ctr"/>
            <a:r>
              <a:rPr lang="sv-SE" sz="1800" b="1" err="1">
                <a:cs typeface="Calibri"/>
              </a:rPr>
              <a:t>verksamhets-utveckling</a:t>
            </a:r>
          </a:p>
        </p:txBody>
      </p:sp>
      <p:sp>
        <p:nvSpPr>
          <p:cNvPr id="332" name="Rektangel: rundade hörn 331">
            <a:extLst>
              <a:ext uri="{FF2B5EF4-FFF2-40B4-BE49-F238E27FC236}">
                <a16:creationId xmlns:a16="http://schemas.microsoft.com/office/drawing/2014/main" id="{830F321B-8CB3-4EB7-828D-B4BC610B2E3B}"/>
              </a:ext>
            </a:extLst>
          </p:cNvPr>
          <p:cNvSpPr/>
          <p:nvPr/>
        </p:nvSpPr>
        <p:spPr>
          <a:xfrm>
            <a:off x="4653949" y="2082199"/>
            <a:ext cx="2081122" cy="1714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800" b="1" err="1">
                <a:cs typeface="Calibri"/>
              </a:rPr>
              <a:t>circular</a:t>
            </a:r>
            <a:r>
              <a:rPr lang="sv-SE" sz="1800" b="1">
                <a:cs typeface="Calibri"/>
              </a:rPr>
              <a:t> </a:t>
            </a:r>
            <a:r>
              <a:rPr lang="sv-SE" sz="1800" b="1" err="1">
                <a:cs typeface="Calibri"/>
              </a:rPr>
              <a:t>hubs</a:t>
            </a:r>
            <a:r>
              <a:rPr lang="sv-SE" sz="1800" b="1">
                <a:cs typeface="Calibri"/>
              </a:rPr>
              <a:t> region</a:t>
            </a:r>
          </a:p>
          <a:p>
            <a:pPr algn="ctr"/>
            <a:endParaRPr lang="sv-SE" sz="1800" b="1">
              <a:cs typeface="Calibri"/>
            </a:endParaRPr>
          </a:p>
          <a:p>
            <a:pPr algn="ctr"/>
            <a:r>
              <a:rPr lang="sv-SE" sz="1800" b="1">
                <a:cs typeface="Calibri"/>
              </a:rPr>
              <a:t>fokus på affärscoaching</a:t>
            </a:r>
          </a:p>
        </p:txBody>
      </p:sp>
      <p:sp>
        <p:nvSpPr>
          <p:cNvPr id="333" name="Rektangel: rundade hörn 332">
            <a:extLst>
              <a:ext uri="{FF2B5EF4-FFF2-40B4-BE49-F238E27FC236}">
                <a16:creationId xmlns:a16="http://schemas.microsoft.com/office/drawing/2014/main" id="{A06A4D91-8193-474F-9AF5-26C084D07A00}"/>
              </a:ext>
            </a:extLst>
          </p:cNvPr>
          <p:cNvSpPr/>
          <p:nvPr/>
        </p:nvSpPr>
        <p:spPr>
          <a:xfrm>
            <a:off x="6810553" y="2125332"/>
            <a:ext cx="2081122" cy="1671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800" b="1">
                <a:cs typeface="Calibri"/>
              </a:rPr>
              <a:t>dialoger med aktörer</a:t>
            </a:r>
          </a:p>
          <a:p>
            <a:pPr algn="ctr"/>
            <a:endParaRPr lang="sv-SE" sz="1800" b="1">
              <a:cs typeface="Calibri"/>
            </a:endParaRPr>
          </a:p>
          <a:p>
            <a:pPr algn="ctr"/>
            <a:r>
              <a:rPr lang="sv-SE" sz="1800" b="1">
                <a:cs typeface="Calibri"/>
              </a:rPr>
              <a:t>Inventering av resurser</a:t>
            </a:r>
          </a:p>
          <a:p>
            <a:pPr algn="ctr"/>
            <a:endParaRPr lang="sv-SE">
              <a:cs typeface="Calibri"/>
            </a:endParaRPr>
          </a:p>
        </p:txBody>
      </p:sp>
    </p:spTree>
    <p:extLst>
      <p:ext uri="{BB962C8B-B14F-4D97-AF65-F5344CB8AC3E}">
        <p14:creationId xmlns:p14="http://schemas.microsoft.com/office/powerpoint/2010/main" val="1656443301"/>
      </p:ext>
    </p:extLst>
  </p:cSld>
  <p:clrMapOvr>
    <a:masterClrMapping/>
  </p:clrMapOvr>
</p:sld>
</file>

<file path=ppt/theme/theme1.xml><?xml version="1.0" encoding="utf-8"?>
<a:theme xmlns:a="http://schemas.openxmlformats.org/drawingml/2006/main" name="VGR_vitt_blue">
  <a:themeElements>
    <a:clrScheme name="VG">
      <a:dk1>
        <a:srgbClr val="000000"/>
      </a:dk1>
      <a:lt1>
        <a:srgbClr val="FFFFFF"/>
      </a:lt1>
      <a:dk2>
        <a:srgbClr val="000000"/>
      </a:dk2>
      <a:lt2>
        <a:srgbClr val="808080"/>
      </a:lt2>
      <a:accent1>
        <a:srgbClr val="006298"/>
      </a:accent1>
      <a:accent2>
        <a:srgbClr val="367B1E"/>
      </a:accent2>
      <a:accent3>
        <a:srgbClr val="F2A900"/>
      </a:accent3>
      <a:accent4>
        <a:srgbClr val="9EA2A2"/>
      </a:accent4>
      <a:accent5>
        <a:srgbClr val="9D2235"/>
      </a:accent5>
      <a:accent6>
        <a:srgbClr val="71B2C9"/>
      </a:accent6>
      <a:hlink>
        <a:srgbClr val="006298"/>
      </a:hlink>
      <a:folHlink>
        <a:srgbClr val="9EA2A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custClrLst>
    <a:custClr name="VG Komplement 1">
      <a:srgbClr val="008755"/>
    </a:custClr>
    <a:custClr name="VG Komplement 2">
      <a:srgbClr val="71B2C9"/>
    </a:custClr>
    <a:custClr name="VG Komplement 3">
      <a:srgbClr val="A8AD00"/>
    </a:custClr>
    <a:custClr name="VG Komplement 4">
      <a:srgbClr val="C8102E"/>
    </a:custClr>
    <a:custClr name="VG Komplement 5">
      <a:srgbClr val="FF6600"/>
    </a:custClr>
    <a:custClr name="VG Komplement 6">
      <a:srgbClr val="91966E"/>
    </a:custClr>
    <a:custClr name="VG Komplement 7">
      <a:srgbClr val="582C83"/>
    </a:custClr>
    <a:custClr name="VG Komplement 8">
      <a:srgbClr val="AF1685"/>
    </a:custClr>
    <a:custClr name="VG Diagram 1">
      <a:srgbClr val="71B2C9"/>
    </a:custClr>
    <a:custClr name="VG Diagram 2">
      <a:srgbClr val="F2A900"/>
    </a:custClr>
    <a:custClr name="VG Diagram 3">
      <a:srgbClr val="C8102E"/>
    </a:custClr>
    <a:custClr name="VG Diagram 4">
      <a:srgbClr val="006298"/>
    </a:custClr>
    <a:custClr name="VG Diagram 5">
      <a:srgbClr val="A8AD00"/>
    </a:custClr>
  </a:custClrLst>
  <a:extLst>
    <a:ext uri="{05A4C25C-085E-4340-85A3-A5531E510DB2}">
      <thm15:themeFamily xmlns:thm15="http://schemas.microsoft.com/office/thememl/2012/main" name="VGR_vitt_gul" id="{AB299E96-ACA5-4345-A0A8-A25E742234AB}" vid="{675BA7F7-A1EA-4A3F-8E63-EC548A02BB9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VGR Dokument RUN" ma:contentTypeID="0x01010006EBECDF67F89F4D8BC5FAF3B8FA559B140041BD6DEF3231A141A82FC0B590673488" ma:contentTypeVersion="9" ma:contentTypeDescription="" ma:contentTypeScope="" ma:versionID="9cce1f9365ee2f2a97dacf84e5b5e2b0">
  <xsd:schema xmlns:xsd="http://www.w3.org/2001/XMLSchema" xmlns:xs="http://www.w3.org/2001/XMLSchema" xmlns:p="http://schemas.microsoft.com/office/2006/metadata/properties" xmlns:ns2="e50b822d-6eb9-4ef3-8cb7-6cba3d3a7e09" xmlns:ns3="597d7713-8a3d-4bd2-ae30-edced55b2c1b" xmlns:ns6="4552c23f-a756-462f-8287-3ff35245ed68" xmlns:ns7="8e967b7f-6ad3-4350-82e3-8965742f36f6" targetNamespace="http://schemas.microsoft.com/office/2006/metadata/properties" ma:root="true" ma:fieldsID="56813079ad35e054771dc5ccf05286ce" ns2:_="" ns3:_="" ns6:_="" ns7:_="">
    <xsd:import namespace="e50b822d-6eb9-4ef3-8cb7-6cba3d3a7e09"/>
    <xsd:import namespace="597d7713-8a3d-4bd2-ae30-edced55b2c1b"/>
    <xsd:import namespace="4552c23f-a756-462f-8287-3ff35245ed68"/>
    <xsd:import namespace="8e967b7f-6ad3-4350-82e3-8965742f36f6"/>
    <xsd:element name="properties">
      <xsd:complexType>
        <xsd:sequence>
          <xsd:element name="documentManagement">
            <xsd:complexType>
              <xsd:all>
                <xsd:element ref="ns2:_dlc_DocId" minOccurs="0"/>
                <xsd:element ref="ns2:_dlc_DocIdUrl" minOccurs="0"/>
                <xsd:element ref="ns2:_dlc_DocIdPersistId" minOccurs="0"/>
                <xsd:element ref="ns3:m534ae9efef34a1ab5a1291502fec5e5" minOccurs="0"/>
                <xsd:element ref="ns2:TaxCatchAll" minOccurs="0"/>
                <xsd:element ref="ns2:TaxCatchAllLabel" minOccurs="0"/>
                <xsd:element ref="ns3:a7144f27c6ef407e8fb4465121afbe2b" minOccurs="0"/>
                <xsd:element ref="ns3:ec6953a5eee3424faece5c2353cf0721" minOccurs="0"/>
                <xsd:element ref="ns3:VGR_EgenAmnesindelning" minOccurs="0"/>
                <xsd:element ref="ns2:TaxKeywordTaxHTField" minOccurs="0"/>
                <xsd:element ref="ns3:VGR_DokBeskrivning" minOccurs="0"/>
                <xsd:element ref="ns3:VGR_TillgangligFran" minOccurs="0"/>
                <xsd:element ref="ns3:VGR_TillgangligTill" minOccurs="0"/>
                <xsd:element ref="ns3:VGR_AtkomstRatt" minOccurs="0"/>
                <xsd:element ref="ns3:VGR_Sekretess" minOccurs="0"/>
                <xsd:element ref="ns3:i1597c54c9084fe5ae9163fac681e86b" minOccurs="0"/>
                <xsd:element ref="ns3:VGR_PubliceratAv" minOccurs="0"/>
                <xsd:element ref="ns3:VGR_PubliceratDatum" minOccurs="0"/>
                <xsd:element ref="ns3:VGR_DokStatus" minOccurs="0"/>
                <xsd:element ref="ns3:VGR_DokStatusMessage" minOccurs="0"/>
                <xsd:element ref="ns3:VGR_DokItemId" minOccurs="0"/>
                <xsd:element ref="ns3:VGR_MellanarkivId" minOccurs="0"/>
                <xsd:element ref="ns3:VGR_MellanarkivUrl" minOccurs="0"/>
                <xsd:element ref="ns3:VGR_MellanarkivWebbUrl" minOccurs="0"/>
                <xsd:element ref="ns3:VGR_ArkivDatum" minOccurs="0"/>
                <xsd:element ref="ns3:VGR_Gallras" minOccurs="0"/>
                <xsd:element ref="ns6:kd9e17121a444837ab223cd31406ad13" minOccurs="0"/>
                <xsd:element ref="ns7:MediaServiceMetadata" minOccurs="0"/>
                <xsd:element ref="ns7:MediaServiceFastMetadata"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0b822d-6eb9-4ef3-8cb7-6cba3d3a7e09"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dexed="true"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CatchAll" ma:index="12" nillable="true" ma:displayName="Taxonomy Catch All Column" ma:hidden="true" ma:list="{d1b4bb0c-c9bb-49cf-bc6f-d11bedccf9df}" ma:internalName="TaxCatchAll" ma:showField="CatchAllData" ma:web="e50b822d-6eb9-4ef3-8cb7-6cba3d3a7e0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1b4bb0c-c9bb-49cf-bc6f-d11bedccf9df}" ma:internalName="TaxCatchAllLabel" ma:readOnly="true" ma:showField="CatchAllDataLabel" ma:web="e50b822d-6eb9-4ef3-8cb7-6cba3d3a7e09">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Företagsnyckelord" ma:fieldId="{23f27201-bee3-471e-b2e7-b64fd8b7ca38}" ma:taxonomyMulti="true" ma:sspId="5c300478-92f1-4a1e-b2db-7f8c75821d37"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7d7713-8a3d-4bd2-ae30-edced55b2c1b" elementFormDefault="qualified">
    <xsd:import namespace="http://schemas.microsoft.com/office/2006/documentManagement/types"/>
    <xsd:import namespace="http://schemas.microsoft.com/office/infopath/2007/PartnerControls"/>
    <xsd:element name="m534ae9efef34a1ab5a1291502fec5e5" ma:index="11" nillable="true" ma:taxonomy="true" ma:internalName="m534ae9efef34a1ab5a1291502fec5e5" ma:taxonomyFieldName="VGR_SkapatEnhet" ma:displayName="Upprättad av enhet" ma:default="" ma:fieldId="{6534ae9e-fef3-4a1a-b5a1-291502fec5e5}"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a7144f27c6ef407e8fb4465121afbe2b" ma:index="15" nillable="true" ma:taxonomy="true" ma:internalName="a7144f27c6ef407e8fb4465121afbe2b" ma:taxonomyFieldName="VGR_UpprattadForEnheter" ma:displayName="Upprättad för enhet" ma:default="" ma:fieldId="{a7144f27-c6ef-407e-8fb4-465121afbe2b}" ma:taxonomyMulti="true"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ec6953a5eee3424faece5c2353cf0721" ma:index="17" nillable="true" ma:taxonomy="true" ma:internalName="ec6953a5eee3424faece5c2353cf0721" ma:taxonomyFieldName="VGR_AmnesIndelning" ma:displayName="Regional ämnesindelning" ma:default="" ma:fieldId="{ec6953a5-eee3-424f-aece-5c2353cf0721}" ma:taxonomyMulti="true" ma:sspId="5c300478-92f1-4a1e-b2db-7f8c75821d37" ma:termSetId="66c52c7a-5036-4d83-ab03-8b3f33605b60" ma:anchorId="00000000-0000-0000-0000-000000000000" ma:open="false" ma:isKeyword="false">
      <xsd:complexType>
        <xsd:sequence>
          <xsd:element ref="pc:Terms" minOccurs="0" maxOccurs="1"/>
        </xsd:sequence>
      </xsd:complexType>
    </xsd:element>
    <xsd:element name="VGR_EgenAmnesindelning" ma:index="19" nillable="true" ma:displayName="Egen ämnesindelning" ma:description="Används för att samla upprättade handlingar utifrån egna ämnesindelningar. Flera ämnen separeras med kommatecken. Används vid publicering på webben." ma:hidden="true" ma:internalName="VGR_EgenAmnesindelning">
      <xsd:simpleType>
        <xsd:restriction base="dms:Text">
          <xsd:maxLength value="255"/>
        </xsd:restriction>
      </xsd:simpleType>
    </xsd:element>
    <xsd:element name="VGR_DokBeskrivning" ma:index="22" nillable="true" ma:displayName="Dokumentbeskrivning" ma:description="Kort beskrivning av innehållet i handlingen." ma:internalName="VGR_DokBeskrivning">
      <xsd:simpleType>
        <xsd:restriction base="dms:Note">
          <xsd:maxLength value="255"/>
        </xsd:restriction>
      </xsd:simpleType>
    </xsd:element>
    <xsd:element name="VGR_TillgangligFran" ma:index="23" nillable="true" ma:displayName="Tillgänglig från" ma:description="Tidpunkt när den upprättade handlingen blir publik och därmed nås från söktjänster och eventuella websidor." ma:format="DateTime" ma:hidden="true" ma:internalName="VGR_TillgangligFran" ma:readOnly="true">
      <xsd:simpleType>
        <xsd:restriction base="dms:DateTime"/>
      </xsd:simpleType>
    </xsd:element>
    <xsd:element name="VGR_TillgangligTill" ma:index="24" nillable="true" ma:displayName="Tillgänglig till" ma:description="Tidpunkt när den upprättade handlingen inte längre är publik och inte längre nås från söktjänster och eventuella websidor." ma:format="DateTime" ma:hidden="true" ma:internalName="VGR_TillgangligTill" ma:readOnly="true">
      <xsd:simpleType>
        <xsd:restriction base="dms:DateTime"/>
      </xsd:simpleType>
    </xsd:element>
    <xsd:element name="VGR_AtkomstRatt" ma:index="25" nillable="true" ma:displayName="Åtkomsträtt (värde)" ma:default="0" ma:description="Vilken spridning den upprättade handlingen ska ha. Vilka som ska kunna komma åt handlingen från mellanarkivet, söktjänster och eventuella websidor." ma:format="Dropdown" ma:hidden="true" ma:internalName="VGR_AtkomstRatt" ma:readOnly="true">
      <xsd:simpleType>
        <xsd:restriction base="dms:Choice">
          <xsd:enumeration value="0"/>
          <xsd:enumeration value="1"/>
          <xsd:enumeration value="2"/>
          <xsd:enumeration value="3"/>
          <xsd:enumeration value="4"/>
        </xsd:restriction>
      </xsd:simpleType>
    </xsd:element>
    <xsd:element name="VGR_Sekretess" ma:index="26" nillable="true" ma:displayName="Skyddskod" ma:default="Allmän handling - Offentlig" ma:description="Skyddsbehov av informationen i den upprättade handlingen. Vid sekretess eller känsliga personuppgifter ska detta anges." ma:format="Dropdown" ma:hidden="true" ma:internalName="VGR_Sekretess" ma:readOnly="true">
      <xsd:simpleType>
        <xsd:restriction base="dms:Choice">
          <xsd:enumeration value="Allmän handling - Offentlig"/>
          <xsd:enumeration value="Sekretess - Allmän handling - skyddad enligt sekretess"/>
          <xsd:enumeration value="GDPR - Allmän handling - skyddad enligt GDPR"/>
        </xsd:restriction>
      </xsd:simpleType>
    </xsd:element>
    <xsd:element name="i1597c54c9084fe5ae9163fac681e86b" ma:index="27" nillable="true" ma:taxonomy="true" ma:internalName="i1597c54c9084fe5ae9163fac681e86b" ma:taxonomyFieldName="VGR_Lagparagraf" ma:displayName="Lagparagraf" ma:default="" ma:fieldId="{21597c54-c908-4fe5-ae91-63fac681e86b}" ma:sspId="5c300478-92f1-4a1e-b2db-7f8c75821d37" ma:termSetId="ddb163ed-d655-4cf1-bb2c-a91ec57f9ce0" ma:anchorId="00000000-0000-0000-0000-000000000000" ma:open="false" ma:isKeyword="false">
      <xsd:complexType>
        <xsd:sequence>
          <xsd:element ref="pc:Terms" minOccurs="0" maxOccurs="1"/>
        </xsd:sequence>
      </xsd:complexType>
    </xsd:element>
    <xsd:element name="VGR_PubliceratAv" ma:index="29" nillable="true" ma:displayName="Upprättad av" ma:description="Inloggad person som upprättat dokumentet" ma:hidden="true" ma:list="UserInfo" ma:SharePointGroup="0" ma:internalName="VGR_PubliceratAv" ma:readOnly="tru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GR_PubliceratDatum" ma:index="30" nillable="true" ma:displayName="Upprättad datum" ma:description="Tidpunkt när dokumentet upprättades och levererades som allmän handling till mellanarkivet" ma:format="DateTime" ma:hidden="true" ma:internalName="VGR_PubliceratDatum" ma:readOnly="true">
      <xsd:simpleType>
        <xsd:restriction base="dms:DateTime"/>
      </xsd:simpleType>
    </xsd:element>
    <xsd:element name="VGR_DokStatus" ma:index="31" nillable="true" ma:displayName="Mellanarkivstatus" ma:default="Arbetsmaterial" ma:description="Statusmärkning för dokument som beskriver var i processen dokumentet finns." ma:format="Dropdown" ma:hidden="true" ma:internalName="VGR_DokStatus" ma:readOnly="true">
      <xsd:simpleType>
        <xsd:restriction base="dms:Choice">
          <xsd:enumeration value="Arbetsmaterial"/>
          <xsd:enumeration value="Väntar på allmän handling"/>
          <xsd:enumeration value="Allmän handling"/>
          <xsd:enumeration value="Fel vid allmän handling"/>
        </xsd:restriction>
      </xsd:simpleType>
    </xsd:element>
    <xsd:element name="VGR_DokStatusMessage" ma:index="34" nillable="true" ma:displayName="Dokumentlogg" ma:hidden="true" ma:internalName="VGR_DokStatusMessage" ma:readOnly="true">
      <xsd:simpleType>
        <xsd:restriction base="dms:Note">
          <xsd:maxLength value="62000"/>
        </xsd:restriction>
      </xsd:simpleType>
    </xsd:element>
    <xsd:element name="VGR_DokItemId" ma:index="35" nillable="true" ma:displayName="DokItemId" ma:hidden="true" ma:internalName="VGR_DokItemId" ma:readOnly="true">
      <xsd:simpleType>
        <xsd:restriction base="dms:Text">
          <xsd:maxLength value="255"/>
        </xsd:restriction>
      </xsd:simpleType>
    </xsd:element>
    <xsd:element name="VGR_MellanarkivId" ma:index="36" nillable="true" ma:displayName="MellanarkivId" ma:hidden="true" ma:internalName="VGR_MellanarkivId" ma:readOnly="true">
      <xsd:simpleType>
        <xsd:restriction base="dms:Text">
          <xsd:maxLength value="255"/>
        </xsd:restriction>
      </xsd:simpleType>
    </xsd:element>
    <xsd:element name="VGR_MellanarkivUrl" ma:index="37" nillable="true" ma:displayName="Arkivlänk" ma:format="Hyperlink" ma:hidden="true" ma:internalName="VGR_Mellanarkiv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VGR_MellanarkivWebbUrl" ma:index="38" nillable="true" ma:displayName="Arkivlänk för webben" ma:hidden="true" ma:internalName="VGR_MellanarkivWebbUrl" ma:readOnly="true">
      <xsd:simpleType>
        <xsd:restriction base="dms:Text">
          <xsd:maxLength value="255"/>
        </xsd:restriction>
      </xsd:simpleType>
    </xsd:element>
    <xsd:element name="VGR_ArkivDatum" ma:index="39" nillable="true" ma:displayName="ArkivDatum" ma:format="DateTime" ma:hidden="true" ma:internalName="VGR_ArkivDatum" ma:readOnly="true">
      <xsd:simpleType>
        <xsd:restriction base="dms:DateTime"/>
      </xsd:simpleType>
    </xsd:element>
    <xsd:element name="VGR_Gallras" ma:index="40" nillable="true" ma:displayName="Gallras" ma:description="" ma:hidden="true" ma:internalName="VGR_Gallras" ma:readOnly="tru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52c23f-a756-462f-8287-3ff35245ed68" elementFormDefault="qualified">
    <xsd:import namespace="http://schemas.microsoft.com/office/2006/documentManagement/types"/>
    <xsd:import namespace="http://schemas.microsoft.com/office/infopath/2007/PartnerControls"/>
    <xsd:element name="kd9e17121a444837ab223cd31406ad13" ma:index="44" nillable="true" ma:taxonomy="true" ma:internalName="kd9e17121a444837ab223cd31406ad13" ma:taxonomyFieldName="Handlingstyp_RUN" ma:displayName="Handlingstyp RUN" ma:fieldId="{4d9e1712-1a44-4837-ab22-3cd31406ad13}" ma:sspId="5c300478-92f1-4a1e-b2db-7f8c75821d37" ma:termSetId="6d0ca26e-f6f8-46a5-8cf2-e4192e3431c9" ma:anchorId="00000000-0000-0000-0000-000000000000" ma:open="false" ma:isKeyword="false">
      <xsd:complexType>
        <xsd:sequence>
          <xsd:element ref="pc:Terms" minOccurs="0" maxOccurs="1"/>
        </xsd:sequence>
      </xsd:complexType>
    </xsd:element>
    <xsd:element name="SharedWithUsers" ma:index="4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967b7f-6ad3-4350-82e3-8965742f36f6" elementFormDefault="qualified">
    <xsd:import namespace="http://schemas.microsoft.com/office/2006/documentManagement/types"/>
    <xsd:import namespace="http://schemas.microsoft.com/office/infopath/2007/PartnerControls"/>
    <xsd:element name="MediaServiceMetadata" ma:index="46" nillable="true" ma:displayName="MediaServiceMetadata" ma:hidden="true" ma:internalName="MediaServiceMetadata" ma:readOnly="true">
      <xsd:simpleType>
        <xsd:restriction base="dms:Note"/>
      </xsd:simpleType>
    </xsd:element>
    <xsd:element name="MediaServiceFastMetadata" ma:index="47"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c6953a5eee3424faece5c2353cf0721 xmlns="597d7713-8a3d-4bd2-ae30-edced55b2c1b">
      <Terms xmlns="http://schemas.microsoft.com/office/infopath/2007/PartnerControls"/>
    </ec6953a5eee3424faece5c2353cf0721>
    <VGR_DokBeskrivning xmlns="597d7713-8a3d-4bd2-ae30-edced55b2c1b" xsi:nil="true"/>
    <VGR_EgenAmnesindelning xmlns="597d7713-8a3d-4bd2-ae30-edced55b2c1b" xsi:nil="true"/>
    <a7144f27c6ef407e8fb4465121afbe2b xmlns="597d7713-8a3d-4bd2-ae30-edced55b2c1b">
      <Terms xmlns="http://schemas.microsoft.com/office/infopath/2007/PartnerControls"/>
    </a7144f27c6ef407e8fb4465121afbe2b>
    <kd9e17121a444837ab223cd31406ad13 xmlns="4552c23f-a756-462f-8287-3ff35245ed68">
      <Terms xmlns="http://schemas.microsoft.com/office/infopath/2007/PartnerControls"/>
    </kd9e17121a444837ab223cd31406ad13>
    <TaxKeywordTaxHTField xmlns="e50b822d-6eb9-4ef3-8cb7-6cba3d3a7e09">
      <Terms xmlns="http://schemas.microsoft.com/office/infopath/2007/PartnerControls"/>
    </TaxKeywordTaxHTField>
    <i1597c54c9084fe5ae9163fac681e86b xmlns="597d7713-8a3d-4bd2-ae30-edced55b2c1b">
      <Terms xmlns="http://schemas.microsoft.com/office/infopath/2007/PartnerControls"/>
    </i1597c54c9084fe5ae9163fac681e86b>
    <m534ae9efef34a1ab5a1291502fec5e5 xmlns="597d7713-8a3d-4bd2-ae30-edced55b2c1b">
      <Terms xmlns="http://schemas.microsoft.com/office/infopath/2007/PartnerControls"/>
    </m534ae9efef34a1ab5a1291502fec5e5>
    <TaxCatchAll xmlns="e50b822d-6eb9-4ef3-8cb7-6cba3d3a7e09"/>
    <VGR_Sekretess xmlns="597d7713-8a3d-4bd2-ae30-edced55b2c1b">Allmän handling - Offentlig</VGR_Sekretess>
    <VGR_AtkomstRatt xmlns="597d7713-8a3d-4bd2-ae30-edced55b2c1b">0</VGR_AtkomstRatt>
    <_dlc_DocId xmlns="e50b822d-6eb9-4ef3-8cb7-6cba3d3a7e09">RUN7264-149387249-28</_dlc_DocId>
    <VGR_DokStatus xmlns="597d7713-8a3d-4bd2-ae30-edced55b2c1b">Arbetsmaterial</VGR_DokStatus>
    <_dlc_DocIdUrl xmlns="e50b822d-6eb9-4ef3-8cb7-6cba3d3a7e09">
      <Url>https://vgregion.sharepoint.com/sites/sy-run-cirkulara-affarsmodeller/_layouts/15/DocIdRedir.aspx?ID=RUN7264-149387249-28</Url>
      <Description>RUN7264-149387249-28</Description>
    </_dlc_DocIdUrl>
    <SharedWithUsers xmlns="4552c23f-a756-462f-8287-3ff35245ed68">
      <UserInfo>
        <DisplayName>Helena Starfelt</DisplayName>
        <AccountId>14</AccountId>
        <AccountType/>
      </UserInfo>
      <UserInfo>
        <DisplayName>Jessica Hjerpe Olausson</DisplayName>
        <AccountId>20</AccountId>
        <AccountType/>
      </UserInfo>
      <UserInfo>
        <DisplayName>Josef Gustafsson</DisplayName>
        <AccountId>13</AccountId>
        <AccountType/>
      </UserInfo>
      <UserInfo>
        <DisplayName>Birgitta Nilsson</DisplayName>
        <AccountId>16</AccountId>
        <AccountType/>
      </UserInfo>
    </SharedWithUsers>
  </documentManagement>
</p:properties>
</file>

<file path=customXml/itemProps1.xml><?xml version="1.0" encoding="utf-8"?>
<ds:datastoreItem xmlns:ds="http://schemas.openxmlformats.org/officeDocument/2006/customXml" ds:itemID="{F08A09E0-F95E-4921-A533-3BBD521A2223}">
  <ds:schemaRefs>
    <ds:schemaRef ds:uri="4552c23f-a756-462f-8287-3ff35245ed68"/>
    <ds:schemaRef ds:uri="597d7713-8a3d-4bd2-ae30-edced55b2c1b"/>
    <ds:schemaRef ds:uri="8e967b7f-6ad3-4350-82e3-8965742f36f6"/>
    <ds:schemaRef ds:uri="e50b822d-6eb9-4ef3-8cb7-6cba3d3a7e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C118CE-92D0-4387-82C9-14B45A49C544}">
  <ds:schemaRefs>
    <ds:schemaRef ds:uri="http://schemas.microsoft.com/sharepoint/v3/contenttype/forms"/>
  </ds:schemaRefs>
</ds:datastoreItem>
</file>

<file path=customXml/itemProps3.xml><?xml version="1.0" encoding="utf-8"?>
<ds:datastoreItem xmlns:ds="http://schemas.openxmlformats.org/officeDocument/2006/customXml" ds:itemID="{CA8586B4-B585-4A13-BD55-70DC11E39AD0}">
  <ds:schemaRefs>
    <ds:schemaRef ds:uri="http://schemas.microsoft.com/sharepoint/events"/>
  </ds:schemaRefs>
</ds:datastoreItem>
</file>

<file path=customXml/itemProps4.xml><?xml version="1.0" encoding="utf-8"?>
<ds:datastoreItem xmlns:ds="http://schemas.openxmlformats.org/officeDocument/2006/customXml" ds:itemID="{809CA924-7204-4A6C-960E-F4ECD1EC19D4}">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4552c23f-a756-462f-8287-3ff35245ed68"/>
    <ds:schemaRef ds:uri="http://schemas.microsoft.com/office/2006/metadata/properties"/>
    <ds:schemaRef ds:uri="8e967b7f-6ad3-4350-82e3-8965742f36f6"/>
    <ds:schemaRef ds:uri="e50b822d-6eb9-4ef3-8cb7-6cba3d3a7e09"/>
    <ds:schemaRef ds:uri="597d7713-8a3d-4bd2-ae30-edced55b2c1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VGR_vit_yellow</Template>
  <TotalTime>838</TotalTime>
  <Words>821</Words>
  <Application>Microsoft Office PowerPoint</Application>
  <PresentationFormat>Bildspel på skärmen (16:9)</PresentationFormat>
  <Paragraphs>101</Paragraphs>
  <Slides>11</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VGR_vitt_blue</vt:lpstr>
      <vt:lpstr>Kraftsamling cirkulära affärsmodeller Jenny Sjöstedt  </vt:lpstr>
      <vt:lpstr>PowerPoint-presentation</vt:lpstr>
      <vt:lpstr>Varför cirkulära affärsmodeller? </vt:lpstr>
      <vt:lpstr>Cirkulära affärsmodeller</vt:lpstr>
      <vt:lpstr>PowerPoint-presentation</vt:lpstr>
      <vt:lpstr>”Cirkulärt mer bekvämt än linjärt”</vt:lpstr>
      <vt:lpstr>”Återbrukat tegel sparar 96 % i klimatpåverkan jämfört med att använda nytillverkat tegel” https://tegel.brukspecialisten.se/produkter/aterbrukatfasadtegel/</vt:lpstr>
      <vt:lpstr>PowerPoint-presentation</vt:lpstr>
      <vt:lpstr>”Basplatta” –  stärka kunskapen om cirkulära affärsmodeller</vt:lpstr>
      <vt:lpstr>”Vi utvecklas tillsammans!</vt:lpstr>
      <vt:lpstr>Tack! jenny.sjostedt@vgregion.se</vt:lpstr>
    </vt:vector>
  </TitlesOfParts>
  <Company>Västra Götalandsregionen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Cirkulära flöden i VG</dc:title>
  <dc:creator>Birgitta Nilsson</dc:creator>
  <cp:lastModifiedBy>Jenny Sjöstedt</cp:lastModifiedBy>
  <cp:revision>13</cp:revision>
  <dcterms:created xsi:type="dcterms:W3CDTF">2017-01-06T11:56:10Z</dcterms:created>
  <dcterms:modified xsi:type="dcterms:W3CDTF">2021-10-13T06:59:46Z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0x01010006EBECDF67F89F4D8BC5FAF3B8FA559B140041BD6DEF3231A141A82FC0B590673488</vt:lpwstr>
  </property>
  <property fmtid="{D5CDD505-2E9C-101B-9397-08002B2CF9AE}" pid="3" name="VGR_AmnesIndelning">
    <vt:lpwstr/>
  </property>
  <property fmtid="{D5CDD505-2E9C-101B-9397-08002B2CF9AE}" pid="4" name="VGR_UpprattadForEnheter">
    <vt:lpwstr/>
  </property>
  <property fmtid="{D5CDD505-2E9C-101B-9397-08002B2CF9AE}" pid="5" name="_dlc_DocIdItemGuid">
    <vt:lpwstr>429192ef-fb5d-456d-b58c-035b5c754a79</vt:lpwstr>
  </property>
  <property fmtid="{D5CDD505-2E9C-101B-9397-08002B2CF9AE}" pid="6" name="TaxKeyword">
    <vt:lpwstr/>
  </property>
  <property fmtid="{D5CDD505-2E9C-101B-9397-08002B2CF9AE}" pid="7" name="VGR_Lagparagraf">
    <vt:lpwstr/>
  </property>
  <property fmtid="{D5CDD505-2E9C-101B-9397-08002B2CF9AE}" pid="8" name="VGR_SkapatEnhet">
    <vt:lpwstr/>
  </property>
  <property fmtid="{D5CDD505-2E9C-101B-9397-08002B2CF9AE}" pid="9" name="Handlingstyp_RUN">
    <vt:lpwstr/>
  </property>
</Properties>
</file>